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8" r:id="rId1"/>
  </p:sldMasterIdLst>
  <p:notesMasterIdLst>
    <p:notesMasterId r:id="rId16"/>
  </p:notesMasterIdLst>
  <p:handoutMasterIdLst>
    <p:handoutMasterId r:id="rId17"/>
  </p:handoutMasterIdLst>
  <p:sldIdLst>
    <p:sldId id="721" r:id="rId2"/>
    <p:sldId id="796" r:id="rId3"/>
    <p:sldId id="799" r:id="rId4"/>
    <p:sldId id="800" r:id="rId5"/>
    <p:sldId id="801" r:id="rId6"/>
    <p:sldId id="785" r:id="rId7"/>
    <p:sldId id="802" r:id="rId8"/>
    <p:sldId id="803" r:id="rId9"/>
    <p:sldId id="794" r:id="rId10"/>
    <p:sldId id="804" r:id="rId11"/>
    <p:sldId id="805" r:id="rId12"/>
    <p:sldId id="806" r:id="rId13"/>
    <p:sldId id="754" r:id="rId14"/>
    <p:sldId id="807" r:id="rId15"/>
  </p:sldIdLst>
  <p:sldSz cx="9144000" cy="6858000" type="screen4x3"/>
  <p:notesSz cx="9928225" cy="6797675"/>
  <p:defaultTextStyle>
    <a:defPPr>
      <a:defRPr lang="ko-KR"/>
    </a:defPPr>
    <a:lvl1pPr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Arial" panose="020B0604020202020204" pitchFamily="34" charset="0"/>
        <a:ea typeface="굴림" panose="020B0600000101010101" pitchFamily="50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Arial" panose="020B0604020202020204" pitchFamily="34" charset="0"/>
        <a:ea typeface="굴림" panose="020B0600000101010101" pitchFamily="50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Arial" panose="020B0604020202020204" pitchFamily="34" charset="0"/>
        <a:ea typeface="굴림" panose="020B0600000101010101" pitchFamily="50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Arial" panose="020B0604020202020204" pitchFamily="34" charset="0"/>
        <a:ea typeface="굴림" panose="020B0600000101010101" pitchFamily="50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Arial" panose="020B0604020202020204" pitchFamily="34" charset="0"/>
        <a:ea typeface="굴림" panose="020B0600000101010101" pitchFamily="50" charset="-127"/>
        <a:cs typeface="+mn-cs"/>
      </a:defRPr>
    </a:lvl5pPr>
    <a:lvl6pPr marL="2286000" algn="l" defTabSz="914400" rtl="0" eaLnBrk="1" latinLnBrk="1" hangingPunct="1">
      <a:defRPr kumimoji="1" sz="2400" kern="1200">
        <a:solidFill>
          <a:schemeClr val="tx1"/>
        </a:solidFill>
        <a:latin typeface="Arial" panose="020B0604020202020204" pitchFamily="34" charset="0"/>
        <a:ea typeface="굴림" panose="020B0600000101010101" pitchFamily="50" charset="-127"/>
        <a:cs typeface="+mn-cs"/>
      </a:defRPr>
    </a:lvl6pPr>
    <a:lvl7pPr marL="2743200" algn="l" defTabSz="914400" rtl="0" eaLnBrk="1" latinLnBrk="1" hangingPunct="1">
      <a:defRPr kumimoji="1" sz="2400" kern="1200">
        <a:solidFill>
          <a:schemeClr val="tx1"/>
        </a:solidFill>
        <a:latin typeface="Arial" panose="020B0604020202020204" pitchFamily="34" charset="0"/>
        <a:ea typeface="굴림" panose="020B0600000101010101" pitchFamily="50" charset="-127"/>
        <a:cs typeface="+mn-cs"/>
      </a:defRPr>
    </a:lvl7pPr>
    <a:lvl8pPr marL="3200400" algn="l" defTabSz="914400" rtl="0" eaLnBrk="1" latinLnBrk="1" hangingPunct="1">
      <a:defRPr kumimoji="1" sz="2400" kern="1200">
        <a:solidFill>
          <a:schemeClr val="tx1"/>
        </a:solidFill>
        <a:latin typeface="Arial" panose="020B0604020202020204" pitchFamily="34" charset="0"/>
        <a:ea typeface="굴림" panose="020B0600000101010101" pitchFamily="50" charset="-127"/>
        <a:cs typeface="+mn-cs"/>
      </a:defRPr>
    </a:lvl8pPr>
    <a:lvl9pPr marL="3657600" algn="l" defTabSz="914400" rtl="0" eaLnBrk="1" latinLnBrk="1" hangingPunct="1">
      <a:defRPr kumimoji="1" sz="2400" kern="1200">
        <a:solidFill>
          <a:schemeClr val="tx1"/>
        </a:solidFill>
        <a:latin typeface="Arial" panose="020B0604020202020204" pitchFamily="34" charset="0"/>
        <a:ea typeface="굴림" panose="020B0600000101010101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indows 사용자" initials="W사" lastIdx="2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99FF99"/>
    <a:srgbClr val="FFAFAF"/>
    <a:srgbClr val="FF6600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2838BEF-8BB2-4498-84A7-C5851F593DF1}" styleName="보통 스타일 4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A488322-F2BA-4B5B-9748-0D474271808F}" styleName="보통 스타일 3 - 강조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1EBBBCC-DAD2-459C-BE2E-F6DE35CF9A28}" styleName="어두운 스타일 2 - 강조 3/강조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C4B1156A-380E-4F78-BDF5-A606A8083BF9}" styleName="보통 스타일 4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593" autoAdjust="0"/>
    <p:restoredTop sz="85681" autoAdjust="0"/>
  </p:normalViewPr>
  <p:slideViewPr>
    <p:cSldViewPr>
      <p:cViewPr varScale="1">
        <p:scale>
          <a:sx n="109" d="100"/>
          <a:sy n="109" d="100"/>
        </p:scale>
        <p:origin x="3756" y="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5059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125" cy="3413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  <a:ea typeface="굴림" panose="020B0600000101010101" pitchFamily="50" charset="-127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5624513" y="0"/>
            <a:ext cx="4302125" cy="3413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  <a:ea typeface="굴림" panose="020B0600000101010101" pitchFamily="50" charset="-127"/>
              </a:defRPr>
            </a:lvl1pPr>
          </a:lstStyle>
          <a:p>
            <a:pPr>
              <a:defRPr/>
            </a:pPr>
            <a:fld id="{E7E4AB18-20E1-438A-BF9E-5355061E5014}" type="datetimeFigureOut">
              <a:rPr lang="ko-KR" altLang="en-US"/>
              <a:pPr>
                <a:defRPr/>
              </a:pPr>
              <a:t>2019-05-04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6456363"/>
            <a:ext cx="4302125" cy="3413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  <a:ea typeface="굴림" panose="020B0600000101010101" pitchFamily="50" charset="-127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5624513" y="6456363"/>
            <a:ext cx="4302125" cy="341312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FA4CD763-D50E-4211-AEB4-A998CC29C36A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99829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4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3228975" y="565150"/>
            <a:ext cx="3627438" cy="2719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7173" name="Rectangle 5">
            <a:extLst/>
          </p:cNvPr>
          <p:cNvSpPr>
            <a:spLocks noGrp="1" noChangeArrowheads="1"/>
          </p:cNvSpPr>
          <p:nvPr>
            <p:ph type="body" sz="quarter" idx="1"/>
          </p:nvPr>
        </p:nvSpPr>
        <p:spPr bwMode="auto">
          <a:xfrm>
            <a:off x="990600" y="3511550"/>
            <a:ext cx="8102600" cy="2774950"/>
          </a:xfrm>
          <a:prstGeom prst="rect">
            <a:avLst/>
          </a:prstGeom>
          <a:noFill/>
          <a:ln w="9525" cmpd="sng">
            <a:noFill/>
            <a:miter lim="800000"/>
            <a:headEnd/>
            <a:tailEnd/>
          </a:ln>
          <a:effectLst/>
        </p:spPr>
        <p:txBody>
          <a:bodyPr vert="horz" wrap="square" lIns="90022" tIns="46825" rIns="90022" bIns="46825" numCol="1" anchor="t" anchorCtr="0" compatLnSpc="1">
            <a:prstTxWarp prst="textNoShape">
              <a:avLst/>
            </a:prstTxWarp>
          </a:bodyPr>
          <a:lstStyle/>
          <a:p>
            <a:pPr lvl="0"/>
            <a:endParaRPr lang="ko-KR" altLang="ko-KR" noProof="0"/>
          </a:p>
        </p:txBody>
      </p:sp>
      <p:sp>
        <p:nvSpPr>
          <p:cNvPr id="7174" name="Rectangle 6">
            <a:extLst/>
          </p:cNvPr>
          <p:cNvSpPr>
            <a:spLocks noGrp="1" noChangeArrowheads="1"/>
          </p:cNvSpPr>
          <p:nvPr>
            <p:ph type="hdr" sz="quarter" idx="2"/>
          </p:nvPr>
        </p:nvSpPr>
        <p:spPr bwMode="auto">
          <a:xfrm>
            <a:off x="328613" y="0"/>
            <a:ext cx="4221162" cy="338138"/>
          </a:xfrm>
          <a:prstGeom prst="rect">
            <a:avLst/>
          </a:prstGeom>
          <a:noFill/>
          <a:ln w="9525" cmpd="sng">
            <a:noFill/>
            <a:miter lim="800000"/>
            <a:headEnd/>
            <a:tailEnd/>
          </a:ln>
          <a:effectLst/>
        </p:spPr>
        <p:txBody>
          <a:bodyPr vert="horz" wrap="square" lIns="90022" tIns="46825" rIns="90022" bIns="46825" numCol="1" anchor="ctr" anchorCtr="0" compatLnSpc="1">
            <a:prstTxWarp prst="textNoShape">
              <a:avLst/>
            </a:prstTxWarp>
          </a:bodyPr>
          <a:lstStyle>
            <a:lvl1pPr algn="ctr" eaLnBrk="1" latinLnBrk="1" hangingPunct="1">
              <a:lnSpc>
                <a:spcPct val="110000"/>
              </a:lnSpc>
              <a:defRPr sz="1400">
                <a:latin typeface="굴림" pitchFamily="50" charset="-127"/>
                <a:ea typeface="굴림" pitchFamily="50" charset="-127"/>
                <a:cs typeface="Arial" pitchFamily="34" charset="0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175" name="Rectangle 7">
            <a:extLst/>
          </p:cNvPr>
          <p:cNvSpPr>
            <a:spLocks noGrp="1" noChangeArrowheads="1"/>
          </p:cNvSpPr>
          <p:nvPr>
            <p:ph type="dt" idx="3"/>
          </p:nvPr>
        </p:nvSpPr>
        <p:spPr bwMode="auto">
          <a:xfrm>
            <a:off x="5457825" y="0"/>
            <a:ext cx="4222750" cy="338138"/>
          </a:xfrm>
          <a:prstGeom prst="rect">
            <a:avLst/>
          </a:prstGeom>
          <a:noFill/>
          <a:ln w="9525" cmpd="sng">
            <a:noFill/>
            <a:miter lim="800000"/>
            <a:headEnd/>
            <a:tailEnd/>
          </a:ln>
          <a:effectLst/>
        </p:spPr>
        <p:txBody>
          <a:bodyPr vert="horz" wrap="square" lIns="90022" tIns="46825" rIns="90022" bIns="46825" numCol="1" anchor="ctr" anchorCtr="0" compatLnSpc="1">
            <a:prstTxWarp prst="textNoShape">
              <a:avLst/>
            </a:prstTxWarp>
          </a:bodyPr>
          <a:lstStyle>
            <a:lvl1pPr algn="ctr" eaLnBrk="1" latinLnBrk="1" hangingPunct="1">
              <a:lnSpc>
                <a:spcPct val="110000"/>
              </a:lnSpc>
              <a:defRPr sz="1400">
                <a:latin typeface="굴림" pitchFamily="50" charset="-127"/>
                <a:ea typeface="굴림" pitchFamily="50" charset="-127"/>
                <a:cs typeface="Arial" pitchFamily="34" charset="0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176" name="Rectangle 8">
            <a:extLst/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328613" y="6456363"/>
            <a:ext cx="4221162" cy="339725"/>
          </a:xfrm>
          <a:prstGeom prst="rect">
            <a:avLst/>
          </a:prstGeom>
          <a:noFill/>
          <a:ln w="9525" cmpd="sng">
            <a:noFill/>
            <a:miter lim="800000"/>
            <a:headEnd/>
            <a:tailEnd/>
          </a:ln>
          <a:effectLst/>
        </p:spPr>
        <p:txBody>
          <a:bodyPr vert="horz" wrap="square" lIns="90022" tIns="46825" rIns="90022" bIns="46825" numCol="1" anchor="ctr" anchorCtr="0" compatLnSpc="1">
            <a:prstTxWarp prst="textNoShape">
              <a:avLst/>
            </a:prstTxWarp>
          </a:bodyPr>
          <a:lstStyle>
            <a:lvl1pPr algn="ctr" eaLnBrk="1" latinLnBrk="1" hangingPunct="1">
              <a:lnSpc>
                <a:spcPct val="110000"/>
              </a:lnSpc>
              <a:defRPr sz="1400">
                <a:latin typeface="굴림" pitchFamily="50" charset="-127"/>
                <a:ea typeface="굴림" pitchFamily="50" charset="-127"/>
                <a:cs typeface="Arial" pitchFamily="34" charset="0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177" name="Rectangle 9">
            <a:extLst/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457825" y="6456363"/>
            <a:ext cx="4222750" cy="339725"/>
          </a:xfrm>
          <a:prstGeom prst="rect">
            <a:avLst/>
          </a:prstGeom>
          <a:noFill/>
          <a:ln w="9525" cmpd="sng">
            <a:noFill/>
            <a:miter lim="800000"/>
            <a:headEnd/>
            <a:tailEnd/>
          </a:ln>
          <a:effectLst/>
        </p:spPr>
        <p:txBody>
          <a:bodyPr vert="horz" wrap="square" lIns="90022" tIns="46825" rIns="90022" bIns="46825" numCol="1" anchor="ctr" anchorCtr="0" compatLnSpc="1">
            <a:prstTxWarp prst="textNoShape">
              <a:avLst/>
            </a:prstTxWarp>
          </a:bodyPr>
          <a:lstStyle>
            <a:lvl1pPr algn="ctr" eaLnBrk="1" latinLnBrk="1" hangingPunct="1">
              <a:lnSpc>
                <a:spcPct val="110000"/>
              </a:lnSpc>
              <a:defRPr sz="1400">
                <a:latin typeface="굴림" panose="020B0600000101010101" pitchFamily="50" charset="-127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BF3CC918-B496-4F01-9E45-455917C9FBEA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61608166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742950" indent="-28575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2pPr>
    <a:lvl3pPr marL="1143000" indent="-228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3pPr>
    <a:lvl4pPr marL="1600200" indent="-228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4pPr>
    <a:lvl5pPr marL="2057400" indent="-228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acolyer.org/2016/10/10/asynchronous-methods-for-deep-reinforcement-learning/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228975" y="565150"/>
            <a:ext cx="3625850" cy="2719388"/>
          </a:xfrm>
        </p:spPr>
      </p:sp>
      <p:sp>
        <p:nvSpPr>
          <p:cNvPr id="17411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ko-KR" altLang="en-US" smtClean="0"/>
              <a:t>세미나 발표를 시작하겠습니다</a:t>
            </a:r>
            <a:r>
              <a:rPr lang="en-US" altLang="ko-KR" smtClean="0"/>
              <a:t>.</a:t>
            </a:r>
            <a:endParaRPr lang="ko-KR" altLang="en-US" smtClean="0"/>
          </a:p>
        </p:txBody>
      </p:sp>
      <p:sp>
        <p:nvSpPr>
          <p:cNvPr id="17412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FAC66C33-C1E8-414F-8A9F-5FC01D1A656C}" type="slidenum">
              <a:rPr lang="en-US" altLang="ko-KR" sz="1400" smtClean="0">
                <a:latin typeface="굴림" panose="020B0600000101010101" pitchFamily="50" charset="-127"/>
                <a:ea typeface="굴림" panose="020B0600000101010101" pitchFamily="50" charset="-127"/>
              </a:rPr>
              <a:pPr>
                <a:spcBef>
                  <a:spcPct val="0"/>
                </a:spcBef>
              </a:pPr>
              <a:t>1</a:t>
            </a:fld>
            <a:endParaRPr lang="en-US" altLang="ko-KR" sz="1400" smtClean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163100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 smtClean="0"/>
              <a:t>지난 주 설명 드렸던</a:t>
            </a:r>
            <a:r>
              <a:rPr lang="en-US" altLang="ko-KR" baseline="0" dirty="0" smtClean="0"/>
              <a:t>,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아타리</a:t>
            </a:r>
            <a:r>
              <a:rPr lang="ko-KR" altLang="en-US" baseline="0" dirty="0" smtClean="0"/>
              <a:t> 게임같은 경우도 단지 </a:t>
            </a:r>
            <a:r>
              <a:rPr lang="en-US" altLang="ko-KR" baseline="0" dirty="0" smtClean="0"/>
              <a:t>action</a:t>
            </a:r>
            <a:r>
              <a:rPr lang="ko-KR" altLang="en-US" baseline="0" dirty="0" smtClean="0"/>
              <a:t>이</a:t>
            </a:r>
            <a:r>
              <a:rPr lang="en-US" altLang="ko-KR" baseline="0" dirty="0" smtClean="0"/>
              <a:t> 3</a:t>
            </a:r>
            <a:r>
              <a:rPr lang="ko-KR" altLang="en-US" baseline="0" dirty="0" smtClean="0"/>
              <a:t>개 뿐이지만</a:t>
            </a:r>
            <a:endParaRPr lang="en-US" altLang="ko-KR" baseline="0" dirty="0" smtClean="0"/>
          </a:p>
          <a:p>
            <a:r>
              <a:rPr lang="ko-KR" altLang="en-US" baseline="0" dirty="0" smtClean="0"/>
              <a:t>한번 학습하는데 </a:t>
            </a:r>
            <a:r>
              <a:rPr lang="en-US" altLang="ko-KR" baseline="0" dirty="0" smtClean="0"/>
              <a:t>GPU</a:t>
            </a:r>
            <a:r>
              <a:rPr lang="ko-KR" altLang="en-US" baseline="0" dirty="0" smtClean="0"/>
              <a:t>로 </a:t>
            </a:r>
            <a:r>
              <a:rPr lang="en-US" altLang="ko-KR" baseline="0" dirty="0" smtClean="0"/>
              <a:t>8</a:t>
            </a:r>
            <a:r>
              <a:rPr lang="ko-KR" altLang="en-US" baseline="0" dirty="0" smtClean="0"/>
              <a:t>일 걸렸다고 합니다</a:t>
            </a:r>
            <a:r>
              <a:rPr lang="en-US" altLang="ko-KR" baseline="0" dirty="0" smtClean="0"/>
              <a:t>.</a:t>
            </a:r>
          </a:p>
          <a:p>
            <a:r>
              <a:rPr lang="en-US" altLang="ko-KR" dirty="0" smtClean="0">
                <a:hlinkClick r:id="rId3"/>
              </a:rPr>
              <a:t>https://blog.acolyer.org/2016/10/10/asynchronous-methods-for-deep-reinforcement-learning/</a:t>
            </a:r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F3CC918-B496-4F01-9E45-455917C9FBEA}" type="slidenum">
              <a:rPr lang="en-US" altLang="ko-KR" smtClean="0"/>
              <a:pPr>
                <a:defRPr/>
              </a:pPr>
              <a:t>11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048809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 smtClean="0"/>
              <a:t>교수님이 제안해주신 방법대로 다음과 같은 방법으로 </a:t>
            </a:r>
            <a:r>
              <a:rPr lang="en-US" altLang="ko-KR" baseline="0" dirty="0" smtClean="0"/>
              <a:t>ML</a:t>
            </a:r>
            <a:r>
              <a:rPr lang="ko-KR" altLang="en-US" baseline="0" dirty="0" smtClean="0"/>
              <a:t>을 적용하고자 합니다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클라이언트가 새로 들어올 때 학습된 </a:t>
            </a:r>
            <a:r>
              <a:rPr lang="en-US" altLang="ko-KR" baseline="0" dirty="0" smtClean="0"/>
              <a:t>DQN</a:t>
            </a:r>
            <a:r>
              <a:rPr lang="ko-KR" altLang="en-US" baseline="0" dirty="0" smtClean="0"/>
              <a:t>에 따라 </a:t>
            </a:r>
            <a:r>
              <a:rPr lang="en-US" altLang="ko-KR" baseline="0" dirty="0" smtClean="0"/>
              <a:t>AP</a:t>
            </a:r>
            <a:r>
              <a:rPr lang="ko-KR" altLang="en-US" baseline="0" dirty="0" smtClean="0"/>
              <a:t>와 </a:t>
            </a:r>
            <a:r>
              <a:rPr lang="en-US" altLang="ko-KR" baseline="0" dirty="0" smtClean="0"/>
              <a:t>bitrate</a:t>
            </a:r>
            <a:r>
              <a:rPr lang="ko-KR" altLang="en-US" baseline="0" dirty="0" smtClean="0"/>
              <a:t>를 적용하는 것입니다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이렇게 된다면 </a:t>
            </a:r>
            <a:r>
              <a:rPr lang="en-US" altLang="ko-KR" baseline="0" dirty="0" smtClean="0"/>
              <a:t>action</a:t>
            </a:r>
            <a:r>
              <a:rPr lang="ko-KR" altLang="en-US" baseline="0" dirty="0" smtClean="0"/>
              <a:t>이 지수 승에서 상수의 곱으로 바뀌기 때문에 학습하는데 적절할 것으로 판단이 됩니다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또한</a:t>
            </a:r>
            <a:endParaRPr lang="en-US" altLang="ko-KR" baseline="0" dirty="0" smtClean="0"/>
          </a:p>
          <a:p>
            <a:r>
              <a:rPr lang="ko-KR" altLang="en-US" baseline="0" dirty="0" smtClean="0"/>
              <a:t>만약 </a:t>
            </a:r>
            <a:r>
              <a:rPr lang="en-US" altLang="ko-KR" baseline="0" dirty="0" smtClean="0"/>
              <a:t>DQN</a:t>
            </a:r>
            <a:r>
              <a:rPr lang="ko-KR" altLang="en-US" baseline="0" dirty="0" smtClean="0"/>
              <a:t>을 적용했을 때 새로운 클라이언트가 충분한 퀄리티를 보장 받지 못한다면</a:t>
            </a:r>
            <a:endParaRPr lang="en-US" altLang="ko-KR" baseline="0" dirty="0" smtClean="0"/>
          </a:p>
          <a:p>
            <a:r>
              <a:rPr lang="en-US" altLang="ko-KR" baseline="0" dirty="0" smtClean="0"/>
              <a:t>Full search </a:t>
            </a:r>
            <a:r>
              <a:rPr lang="ko-KR" altLang="en-US" baseline="0" dirty="0" smtClean="0"/>
              <a:t>방식을 이용하여 전체적인 클라이언트의 </a:t>
            </a:r>
            <a:r>
              <a:rPr lang="en-US" altLang="ko-KR" baseline="0" dirty="0" smtClean="0"/>
              <a:t>bitrate </a:t>
            </a:r>
            <a:r>
              <a:rPr lang="ko-KR" altLang="en-US" baseline="0" dirty="0" smtClean="0"/>
              <a:t>및 </a:t>
            </a:r>
            <a:r>
              <a:rPr lang="en-US" altLang="ko-KR" baseline="0" dirty="0" smtClean="0"/>
              <a:t>AP selection</a:t>
            </a:r>
            <a:r>
              <a:rPr lang="ko-KR" altLang="en-US" baseline="0" dirty="0" smtClean="0"/>
              <a:t>을 재조정하는 방식을 사용하려고 합니다</a:t>
            </a:r>
            <a:r>
              <a:rPr lang="en-US" altLang="ko-KR" baseline="0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F3CC918-B496-4F01-9E45-455917C9FBEA}" type="slidenum">
              <a:rPr lang="en-US" altLang="ko-KR" smtClean="0"/>
              <a:pPr>
                <a:defRPr/>
              </a:pPr>
              <a:t>12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0093904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F3CC918-B496-4F01-9E45-455917C9FBEA}" type="slidenum">
              <a:rPr lang="en-US" altLang="ko-KR" smtClean="0"/>
              <a:pPr>
                <a:defRPr/>
              </a:pPr>
              <a:t>13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6111307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F3CC918-B496-4F01-9E45-455917C9FBEA}" type="slidenum">
              <a:rPr lang="en-US" altLang="ko-KR" smtClean="0"/>
              <a:pPr>
                <a:defRPr/>
              </a:pPr>
              <a:t>14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0704503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 smtClean="0"/>
              <a:t>저번 시간에 한 것을 간략히 정리해보자면 저는 제 문제를 푸는 데에 </a:t>
            </a:r>
            <a:r>
              <a:rPr lang="en-US" altLang="ko-KR" baseline="0" dirty="0" smtClean="0"/>
              <a:t>DQN</a:t>
            </a:r>
            <a:r>
              <a:rPr lang="ko-KR" altLang="en-US" baseline="0" dirty="0" smtClean="0"/>
              <a:t>을 사용하기로 했고</a:t>
            </a:r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F3CC918-B496-4F01-9E45-455917C9FBEA}" type="slidenum">
              <a:rPr lang="en-US" altLang="ko-KR" smtClean="0"/>
              <a:pPr>
                <a:defRPr/>
              </a:pPr>
              <a:t>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5222217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aseline="0" dirty="0" smtClean="0"/>
              <a:t>DQN</a:t>
            </a:r>
            <a:r>
              <a:rPr lang="ko-KR" altLang="en-US" baseline="0" dirty="0" smtClean="0"/>
              <a:t>을 좀더 풀어 보자면 </a:t>
            </a:r>
            <a:r>
              <a:rPr lang="en-US" altLang="ko-KR" baseline="0" dirty="0" smtClean="0"/>
              <a:t>Q-learning</a:t>
            </a:r>
            <a:r>
              <a:rPr lang="ko-KR" altLang="en-US" baseline="0" dirty="0" smtClean="0"/>
              <a:t>에 </a:t>
            </a:r>
            <a:r>
              <a:rPr lang="en-US" altLang="ko-KR" baseline="0" dirty="0" smtClean="0"/>
              <a:t>CNN</a:t>
            </a:r>
            <a:r>
              <a:rPr lang="ko-KR" altLang="en-US" baseline="0" dirty="0" smtClean="0"/>
              <a:t>을 합친 개념이라 소개했습니다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그림과 같이 </a:t>
            </a:r>
            <a:r>
              <a:rPr lang="en-US" altLang="ko-KR" baseline="0" dirty="0" smtClean="0"/>
              <a:t>DQN</a:t>
            </a:r>
            <a:r>
              <a:rPr lang="ko-KR" altLang="en-US" baseline="0" dirty="0" smtClean="0"/>
              <a:t>에서의 </a:t>
            </a:r>
            <a:r>
              <a:rPr lang="en-US" altLang="ko-KR" baseline="0" dirty="0" smtClean="0"/>
              <a:t>CNN input</a:t>
            </a:r>
            <a:r>
              <a:rPr lang="ko-KR" altLang="en-US" baseline="0" dirty="0" smtClean="0"/>
              <a:t>은 </a:t>
            </a:r>
            <a:r>
              <a:rPr lang="en-US" altLang="ko-KR" baseline="0" dirty="0" smtClean="0"/>
              <a:t>State</a:t>
            </a:r>
            <a:r>
              <a:rPr lang="ko-KR" altLang="en-US" baseline="0" dirty="0" smtClean="0"/>
              <a:t>가 되고 </a:t>
            </a:r>
            <a:r>
              <a:rPr lang="en-US" altLang="ko-KR" baseline="0" dirty="0" smtClean="0"/>
              <a:t>output</a:t>
            </a:r>
            <a:r>
              <a:rPr lang="ko-KR" altLang="en-US" baseline="0" dirty="0" smtClean="0"/>
              <a:t>은 </a:t>
            </a:r>
            <a:r>
              <a:rPr lang="en-US" altLang="ko-KR" baseline="0" dirty="0" smtClean="0"/>
              <a:t>action</a:t>
            </a:r>
            <a:r>
              <a:rPr lang="ko-KR" altLang="en-US" baseline="0" dirty="0" smtClean="0"/>
              <a:t>에 대응되는 </a:t>
            </a:r>
            <a:r>
              <a:rPr lang="en-US" altLang="ko-KR" baseline="0" dirty="0" smtClean="0"/>
              <a:t>Q function</a:t>
            </a:r>
            <a:r>
              <a:rPr lang="ko-KR" altLang="en-US" baseline="0" dirty="0" smtClean="0"/>
              <a:t>이라고 소개했습니다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기본적으로 </a:t>
            </a:r>
            <a:r>
              <a:rPr lang="en-US" altLang="ko-KR" baseline="0" dirty="0" smtClean="0"/>
              <a:t>CNN</a:t>
            </a:r>
            <a:r>
              <a:rPr lang="ko-KR" altLang="en-US" baseline="0" dirty="0" smtClean="0"/>
              <a:t>은 </a:t>
            </a:r>
            <a:r>
              <a:rPr lang="en-US" altLang="ko-KR" baseline="0" dirty="0" smtClean="0"/>
              <a:t>input</a:t>
            </a:r>
            <a:r>
              <a:rPr lang="ko-KR" altLang="en-US" baseline="0" dirty="0" smtClean="0"/>
              <a:t>을 </a:t>
            </a:r>
            <a:r>
              <a:rPr lang="en-US" altLang="ko-KR" baseline="0" dirty="0" smtClean="0"/>
              <a:t>2</a:t>
            </a:r>
            <a:r>
              <a:rPr lang="ko-KR" altLang="en-US" baseline="0" dirty="0" smtClean="0"/>
              <a:t>차원 배열인 정보인 이미지를 받습니다</a:t>
            </a:r>
            <a:r>
              <a:rPr lang="en-US" altLang="ko-KR" baseline="0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F3CC918-B496-4F01-9E45-455917C9FBEA}" type="slidenum">
              <a:rPr lang="en-US" altLang="ko-KR" smtClean="0"/>
              <a:pPr>
                <a:defRPr/>
              </a:pPr>
              <a:t>4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468136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 smtClean="0"/>
              <a:t>하지만 </a:t>
            </a:r>
            <a:r>
              <a:rPr lang="en-US" altLang="ko-KR" baseline="0" dirty="0" smtClean="0"/>
              <a:t>survey</a:t>
            </a:r>
            <a:r>
              <a:rPr lang="ko-KR" altLang="en-US" baseline="0" dirty="0" smtClean="0"/>
              <a:t>를 좀 더 해보니 </a:t>
            </a:r>
            <a:r>
              <a:rPr lang="en-US" altLang="ko-KR" baseline="0" dirty="0" smtClean="0"/>
              <a:t>input</a:t>
            </a:r>
            <a:r>
              <a:rPr lang="ko-KR" altLang="en-US" baseline="0" dirty="0" smtClean="0"/>
              <a:t>으로 </a:t>
            </a:r>
            <a:r>
              <a:rPr lang="en-US" altLang="ko-KR" baseline="0" dirty="0" smtClean="0"/>
              <a:t>3</a:t>
            </a:r>
            <a:r>
              <a:rPr lang="ko-KR" altLang="en-US" baseline="0" dirty="0" smtClean="0"/>
              <a:t>차원 배열 정보를 받을 수 있고</a:t>
            </a:r>
            <a:endParaRPr lang="en-US" altLang="ko-KR" baseline="0" dirty="0" smtClean="0"/>
          </a:p>
          <a:p>
            <a:r>
              <a:rPr lang="ko-KR" altLang="en-US" baseline="0" dirty="0" smtClean="0"/>
              <a:t>대표적인 케이스로는 이미지에 시간 축을 더한 비디오를 생각할 수 있습니다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F3CC918-B496-4F01-9E45-455917C9FBEA}" type="slidenum">
              <a:rPr lang="en-US" altLang="ko-KR" smtClean="0"/>
              <a:pPr>
                <a:defRPr/>
              </a:pPr>
              <a:t>5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0108743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 smtClean="0"/>
              <a:t>그래서 </a:t>
            </a:r>
            <a:r>
              <a:rPr lang="en-US" altLang="ko-KR" baseline="0" dirty="0" smtClean="0"/>
              <a:t>state</a:t>
            </a:r>
            <a:r>
              <a:rPr lang="ko-KR" altLang="en-US" baseline="0" dirty="0" smtClean="0"/>
              <a:t>를 간략히 소개하자면 </a:t>
            </a:r>
            <a:r>
              <a:rPr lang="en-US" altLang="ko-KR" baseline="0" dirty="0" smtClean="0"/>
              <a:t>2</a:t>
            </a:r>
            <a:r>
              <a:rPr lang="ko-KR" altLang="en-US" baseline="0" dirty="0" smtClean="0"/>
              <a:t>차원 배열에 모든 정보를 담을 수 없어 </a:t>
            </a:r>
            <a:r>
              <a:rPr lang="en-US" altLang="ko-KR" baseline="0" dirty="0" smtClean="0"/>
              <a:t>3</a:t>
            </a:r>
            <a:r>
              <a:rPr lang="ko-KR" altLang="en-US" baseline="0" dirty="0" smtClean="0"/>
              <a:t>차원 배열로 정의하였습니다</a:t>
            </a:r>
            <a:r>
              <a:rPr lang="en-US" altLang="ko-KR" baseline="0" dirty="0" smtClean="0"/>
              <a:t>.</a:t>
            </a:r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F3CC918-B496-4F01-9E45-455917C9FBEA}" type="slidenum">
              <a:rPr lang="en-US" altLang="ko-KR" smtClean="0"/>
              <a:pPr>
                <a:defRPr/>
              </a:pPr>
              <a:t>6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054963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 smtClean="0"/>
              <a:t>클라이언트 하나만 </a:t>
            </a:r>
            <a:r>
              <a:rPr lang="en-US" altLang="ko-KR" baseline="0" dirty="0" smtClean="0"/>
              <a:t>AP</a:t>
            </a:r>
            <a:r>
              <a:rPr lang="ko-KR" altLang="en-US" baseline="0" dirty="0" smtClean="0"/>
              <a:t>를 옮기고 </a:t>
            </a:r>
            <a:r>
              <a:rPr lang="en-US" altLang="ko-KR" baseline="0" dirty="0" smtClean="0"/>
              <a:t>bitrate</a:t>
            </a:r>
            <a:r>
              <a:rPr lang="ko-KR" altLang="en-US" baseline="0" dirty="0" smtClean="0"/>
              <a:t>를 선택하는 게 아니고 여러 클라이언트를 고려해야하기 때문에 </a:t>
            </a:r>
            <a:r>
              <a:rPr lang="en-US" altLang="ko-KR" baseline="0" dirty="0" smtClean="0"/>
              <a:t>bitmask</a:t>
            </a:r>
            <a:r>
              <a:rPr lang="ko-KR" altLang="en-US" baseline="0" dirty="0" smtClean="0"/>
              <a:t>를 응용해서 클라이언트들의 </a:t>
            </a:r>
            <a:r>
              <a:rPr lang="en-US" altLang="ko-KR" baseline="0" dirty="0" smtClean="0"/>
              <a:t>action</a:t>
            </a:r>
            <a:r>
              <a:rPr lang="ko-KR" altLang="en-US" baseline="0" dirty="0" smtClean="0"/>
              <a:t>을 표현하고자 했습니다</a:t>
            </a:r>
            <a:r>
              <a:rPr lang="en-US" altLang="ko-KR" baseline="0" dirty="0" smtClean="0"/>
              <a:t>.</a:t>
            </a:r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F3CC918-B496-4F01-9E45-455917C9FBEA}" type="slidenum">
              <a:rPr lang="en-US" altLang="ko-KR" smtClean="0"/>
              <a:pPr>
                <a:defRPr/>
              </a:pPr>
              <a:t>7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429103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 smtClean="0"/>
              <a:t>이전과 같이 </a:t>
            </a:r>
            <a:r>
              <a:rPr lang="en-US" altLang="ko-KR" baseline="0" dirty="0" smtClean="0"/>
              <a:t>state</a:t>
            </a:r>
            <a:r>
              <a:rPr lang="ko-KR" altLang="en-US" baseline="0" dirty="0" smtClean="0"/>
              <a:t>와 </a:t>
            </a:r>
            <a:r>
              <a:rPr lang="en-US" altLang="ko-KR" baseline="0" dirty="0" smtClean="0"/>
              <a:t>action</a:t>
            </a:r>
            <a:r>
              <a:rPr lang="ko-KR" altLang="en-US" baseline="0" dirty="0" smtClean="0"/>
              <a:t>을 정의하게 되면</a:t>
            </a:r>
            <a:endParaRPr lang="en-US" altLang="ko-KR" baseline="0" dirty="0" smtClean="0"/>
          </a:p>
          <a:p>
            <a:r>
              <a:rPr lang="ko-KR" altLang="en-US" baseline="0" dirty="0" err="1" smtClean="0"/>
              <a:t>뉴럴</a:t>
            </a:r>
            <a:r>
              <a:rPr lang="ko-KR" altLang="en-US" baseline="0" dirty="0" smtClean="0"/>
              <a:t> 네트워크에서 </a:t>
            </a:r>
            <a:r>
              <a:rPr lang="en-US" altLang="ko-KR" baseline="0" dirty="0" smtClean="0"/>
              <a:t>input</a:t>
            </a:r>
            <a:r>
              <a:rPr lang="ko-KR" altLang="en-US" baseline="0" dirty="0" smtClean="0"/>
              <a:t>보다 </a:t>
            </a:r>
            <a:r>
              <a:rPr lang="en-US" altLang="ko-KR" baseline="0" dirty="0" smtClean="0"/>
              <a:t>output</a:t>
            </a:r>
            <a:r>
              <a:rPr lang="ko-KR" altLang="en-US" baseline="0" dirty="0" smtClean="0"/>
              <a:t>이 많게 됩니다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일반적인 </a:t>
            </a:r>
            <a:r>
              <a:rPr lang="ko-KR" altLang="en-US" baseline="0" dirty="0" err="1" smtClean="0"/>
              <a:t>뉴럴</a:t>
            </a:r>
            <a:r>
              <a:rPr lang="ko-KR" altLang="en-US" baseline="0" dirty="0" smtClean="0"/>
              <a:t> 네트워크는 </a:t>
            </a:r>
            <a:r>
              <a:rPr lang="en-US" altLang="ko-KR" baseline="0" dirty="0" smtClean="0"/>
              <a:t>input</a:t>
            </a:r>
            <a:r>
              <a:rPr lang="ko-KR" altLang="en-US" baseline="0" dirty="0" smtClean="0"/>
              <a:t>이 </a:t>
            </a:r>
            <a:r>
              <a:rPr lang="en-US" altLang="ko-KR" baseline="0" dirty="0" smtClean="0"/>
              <a:t>output</a:t>
            </a:r>
            <a:r>
              <a:rPr lang="ko-KR" altLang="en-US" baseline="0" dirty="0" smtClean="0"/>
              <a:t>보다 많은 것이 보통이지만</a:t>
            </a:r>
            <a:endParaRPr lang="en-US" altLang="ko-KR" baseline="0" dirty="0" smtClean="0"/>
          </a:p>
          <a:p>
            <a:r>
              <a:rPr lang="ko-KR" altLang="en-US" baseline="0" dirty="0" smtClean="0"/>
              <a:t>자연어 처리 같은 경우는 </a:t>
            </a:r>
            <a:r>
              <a:rPr lang="en-US" altLang="ko-KR" baseline="0" dirty="0" smtClean="0"/>
              <a:t>input</a:t>
            </a:r>
            <a:r>
              <a:rPr lang="ko-KR" altLang="en-US" baseline="0" dirty="0" smtClean="0"/>
              <a:t>보다 </a:t>
            </a:r>
            <a:r>
              <a:rPr lang="en-US" altLang="ko-KR" baseline="0" dirty="0" smtClean="0"/>
              <a:t>output</a:t>
            </a:r>
            <a:r>
              <a:rPr lang="ko-KR" altLang="en-US" baseline="0" dirty="0" smtClean="0"/>
              <a:t>이 많은 경우가 있다고 합니다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하지만 저는 </a:t>
            </a:r>
            <a:r>
              <a:rPr lang="en-US" altLang="ko-KR" baseline="0" dirty="0" smtClean="0"/>
              <a:t>DQN</a:t>
            </a:r>
            <a:r>
              <a:rPr lang="ko-KR" altLang="en-US" baseline="0" dirty="0" smtClean="0"/>
              <a:t>으로 문제를 풀려고 하는 것이기 때문에</a:t>
            </a:r>
            <a:endParaRPr lang="en-US" altLang="ko-KR" baseline="0" dirty="0" smtClean="0"/>
          </a:p>
          <a:p>
            <a:r>
              <a:rPr lang="en-US" altLang="ko-KR" baseline="0" dirty="0" smtClean="0"/>
              <a:t>Output</a:t>
            </a:r>
            <a:r>
              <a:rPr lang="ko-KR" altLang="en-US" baseline="0" dirty="0" smtClean="0"/>
              <a:t>이 </a:t>
            </a:r>
            <a:r>
              <a:rPr lang="en-US" altLang="ko-KR" baseline="0" dirty="0" smtClean="0"/>
              <a:t>input</a:t>
            </a:r>
            <a:r>
              <a:rPr lang="ko-KR" altLang="en-US" baseline="0" dirty="0" smtClean="0"/>
              <a:t>보다 많을 경우 발생할 수 있는 문제를 생각해봐야합니다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F3CC918-B496-4F01-9E45-455917C9FBEA}" type="slidenum">
              <a:rPr lang="en-US" altLang="ko-KR" smtClean="0"/>
              <a:pPr>
                <a:defRPr/>
              </a:pPr>
              <a:t>8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5482627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aseline="0" dirty="0" smtClean="0"/>
              <a:t>DQN</a:t>
            </a:r>
            <a:r>
              <a:rPr lang="ko-KR" altLang="en-US" baseline="0" dirty="0" smtClean="0"/>
              <a:t>은 </a:t>
            </a:r>
            <a:r>
              <a:rPr lang="en-US" altLang="ko-KR" baseline="0" dirty="0" smtClean="0"/>
              <a:t>Q-learning</a:t>
            </a:r>
            <a:r>
              <a:rPr lang="ko-KR" altLang="en-US" baseline="0" dirty="0" smtClean="0"/>
              <a:t>에 기반한 알고리즘입니다</a:t>
            </a:r>
            <a:r>
              <a:rPr lang="en-US" altLang="ko-KR" baseline="0" dirty="0" smtClean="0"/>
              <a:t>.</a:t>
            </a:r>
          </a:p>
          <a:p>
            <a:r>
              <a:rPr lang="en-US" altLang="ko-KR" baseline="0" dirty="0" smtClean="0"/>
              <a:t>Q-learning </a:t>
            </a:r>
            <a:r>
              <a:rPr lang="ko-KR" altLang="en-US" baseline="0" dirty="0" smtClean="0"/>
              <a:t>은 특정한 </a:t>
            </a:r>
            <a:r>
              <a:rPr lang="en-US" altLang="ko-KR" baseline="0" dirty="0" smtClean="0"/>
              <a:t>action </a:t>
            </a:r>
            <a:r>
              <a:rPr lang="ko-KR" altLang="en-US" baseline="0" dirty="0" smtClean="0"/>
              <a:t>을 취하고 그 </a:t>
            </a:r>
            <a:r>
              <a:rPr lang="en-US" altLang="ko-KR" baseline="0" dirty="0" smtClean="0"/>
              <a:t>action </a:t>
            </a:r>
            <a:r>
              <a:rPr lang="ko-KR" altLang="en-US" baseline="0" dirty="0" smtClean="0"/>
              <a:t>에 따른 </a:t>
            </a:r>
            <a:r>
              <a:rPr lang="en-US" altLang="ko-KR" baseline="0" dirty="0" smtClean="0"/>
              <a:t>Q-</a:t>
            </a:r>
            <a:r>
              <a:rPr lang="ko-KR" altLang="en-US" baseline="0" dirty="0" smtClean="0"/>
              <a:t>값을 갱신해가며</a:t>
            </a:r>
            <a:endParaRPr lang="en-US" altLang="ko-KR" baseline="0" dirty="0" smtClean="0"/>
          </a:p>
          <a:p>
            <a:r>
              <a:rPr lang="ko-KR" altLang="en-US" baseline="0" dirty="0" smtClean="0"/>
              <a:t>사용자는 </a:t>
            </a:r>
            <a:r>
              <a:rPr lang="en-US" altLang="ko-KR" baseline="0" dirty="0" smtClean="0"/>
              <a:t>Q-</a:t>
            </a:r>
            <a:r>
              <a:rPr lang="ko-KR" altLang="en-US" baseline="0" dirty="0" smtClean="0"/>
              <a:t>값을 최대로 하는 방향으로 </a:t>
            </a:r>
            <a:r>
              <a:rPr lang="en-US" altLang="ko-KR" baseline="0" dirty="0" smtClean="0"/>
              <a:t>action</a:t>
            </a:r>
            <a:r>
              <a:rPr lang="ko-KR" altLang="en-US" baseline="0" dirty="0" smtClean="0"/>
              <a:t>을 선택하게 됩니다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이런 </a:t>
            </a:r>
            <a:r>
              <a:rPr lang="en-US" altLang="ko-KR" baseline="0" dirty="0" smtClean="0"/>
              <a:t>Q-learning</a:t>
            </a:r>
            <a:r>
              <a:rPr lang="ko-KR" altLang="en-US" baseline="0" dirty="0" smtClean="0"/>
              <a:t>을 활용하려면 초기에 </a:t>
            </a:r>
            <a:r>
              <a:rPr lang="en-US" altLang="ko-KR" baseline="0" dirty="0" smtClean="0"/>
              <a:t>random</a:t>
            </a:r>
            <a:r>
              <a:rPr lang="ko-KR" altLang="en-US" baseline="0" dirty="0" smtClean="0"/>
              <a:t>하게 여러 </a:t>
            </a:r>
            <a:r>
              <a:rPr lang="en-US" altLang="ko-KR" baseline="0" dirty="0" smtClean="0"/>
              <a:t>action</a:t>
            </a:r>
            <a:r>
              <a:rPr lang="ko-KR" altLang="en-US" baseline="0" dirty="0" smtClean="0"/>
              <a:t>을 선택하게 해야합니다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초기에 충분하게 여러 </a:t>
            </a:r>
            <a:r>
              <a:rPr lang="en-US" altLang="ko-KR" baseline="0" dirty="0" smtClean="0"/>
              <a:t>action</a:t>
            </a:r>
            <a:r>
              <a:rPr lang="ko-KR" altLang="en-US" baseline="0" dirty="0" smtClean="0"/>
              <a:t>을 경험하지 않으면 선택한 </a:t>
            </a:r>
            <a:r>
              <a:rPr lang="en-US" altLang="ko-KR" baseline="0" dirty="0" smtClean="0"/>
              <a:t>action</a:t>
            </a:r>
            <a:r>
              <a:rPr lang="ko-KR" altLang="en-US" baseline="0" dirty="0" smtClean="0"/>
              <a:t>만 계속 선택하게 됨으로 써 </a:t>
            </a:r>
            <a:r>
              <a:rPr lang="en-US" altLang="ko-KR" baseline="0" dirty="0" smtClean="0"/>
              <a:t>local optimal</a:t>
            </a:r>
            <a:r>
              <a:rPr lang="ko-KR" altLang="en-US" baseline="0" dirty="0" smtClean="0"/>
              <a:t>한 </a:t>
            </a:r>
            <a:r>
              <a:rPr lang="en-US" altLang="ko-KR" baseline="0" dirty="0" smtClean="0"/>
              <a:t>solution</a:t>
            </a:r>
            <a:r>
              <a:rPr lang="ko-KR" altLang="en-US" baseline="0" dirty="0" smtClean="0"/>
              <a:t>을 도출하게 되기 때문입니다</a:t>
            </a:r>
            <a:r>
              <a:rPr lang="en-US" altLang="ko-KR" baseline="0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F3CC918-B496-4F01-9E45-455917C9FBEA}" type="slidenum">
              <a:rPr lang="en-US" altLang="ko-KR" smtClean="0"/>
              <a:pPr>
                <a:defRPr/>
              </a:pPr>
              <a:t>9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0533115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 smtClean="0"/>
              <a:t>제 문제에서의 </a:t>
            </a:r>
            <a:r>
              <a:rPr lang="en-US" altLang="ko-KR" baseline="0" dirty="0" smtClean="0"/>
              <a:t>action</a:t>
            </a:r>
            <a:r>
              <a:rPr lang="ko-KR" altLang="en-US" baseline="0" dirty="0" smtClean="0"/>
              <a:t>은 </a:t>
            </a:r>
            <a:r>
              <a:rPr lang="en-US" altLang="ko-KR" baseline="0" dirty="0" smtClean="0"/>
              <a:t>state</a:t>
            </a:r>
            <a:r>
              <a:rPr lang="ko-KR" altLang="en-US" baseline="0" dirty="0" smtClean="0"/>
              <a:t>에 비해 압도적인 수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적어도 </a:t>
            </a:r>
            <a:r>
              <a:rPr lang="en-US" altLang="ko-KR" baseline="0" dirty="0" smtClean="0"/>
              <a:t>M</a:t>
            </a:r>
            <a:r>
              <a:rPr lang="ko-KR" altLang="en-US" baseline="0" dirty="0" smtClean="0"/>
              <a:t>의 </a:t>
            </a:r>
            <a:r>
              <a:rPr lang="en-US" altLang="ko-KR" baseline="0" dirty="0" smtClean="0"/>
              <a:t>N</a:t>
            </a:r>
            <a:r>
              <a:rPr lang="ko-KR" altLang="en-US" baseline="0" dirty="0" smtClean="0"/>
              <a:t>승의 시간 복잡도를 가지기에 이를 모두 학습하기라는 불가능합니다</a:t>
            </a:r>
            <a:r>
              <a:rPr lang="en-US" altLang="ko-KR" baseline="0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F3CC918-B496-4F01-9E45-455917C9FBEA}" type="slidenum">
              <a:rPr lang="en-US" altLang="ko-KR" smtClean="0"/>
              <a:pPr>
                <a:defRPr/>
              </a:pPr>
              <a:t>10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0988438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5"/>
          <p:cNvSpPr>
            <a:spLocks noChangeShapeType="1"/>
          </p:cNvSpPr>
          <p:nvPr/>
        </p:nvSpPr>
        <p:spPr bwMode="auto">
          <a:xfrm>
            <a:off x="396875" y="981075"/>
            <a:ext cx="8305800" cy="0"/>
          </a:xfrm>
          <a:prstGeom prst="line">
            <a:avLst/>
          </a:prstGeom>
          <a:noFill/>
          <a:ln w="12700">
            <a:solidFill>
              <a:srgbClr val="008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5" name="Line 12"/>
          <p:cNvSpPr>
            <a:spLocks noChangeShapeType="1"/>
          </p:cNvSpPr>
          <p:nvPr/>
        </p:nvSpPr>
        <p:spPr bwMode="auto">
          <a:xfrm>
            <a:off x="395288" y="6065838"/>
            <a:ext cx="8305800" cy="0"/>
          </a:xfrm>
          <a:prstGeom prst="line">
            <a:avLst/>
          </a:prstGeom>
          <a:noFill/>
          <a:ln w="12700">
            <a:solidFill>
              <a:srgbClr val="008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pic>
        <p:nvPicPr>
          <p:cNvPr id="6" name="Picture 1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8250" y="5411788"/>
            <a:ext cx="1512888" cy="1008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14">
            <a:extLst/>
          </p:cNvPr>
          <p:cNvSpPr>
            <a:spLocks noChangeArrowheads="1"/>
          </p:cNvSpPr>
          <p:nvPr/>
        </p:nvSpPr>
        <p:spPr bwMode="auto">
          <a:xfrm>
            <a:off x="0" y="0"/>
            <a:ext cx="9144000" cy="404813"/>
          </a:xfrm>
          <a:prstGeom prst="rect">
            <a:avLst/>
          </a:prstGeom>
          <a:solidFill>
            <a:srgbClr val="990033"/>
          </a:solidFill>
          <a:ln w="9525" algn="ctr">
            <a:solidFill>
              <a:srgbClr val="990033"/>
            </a:solidFill>
            <a:miter lim="800000"/>
            <a:headEnd/>
            <a:tailEnd/>
          </a:ln>
        </p:spPr>
        <p:txBody>
          <a:bodyPr anchor="ctr">
            <a:spAutoFit/>
          </a:bodyPr>
          <a:lstStyle>
            <a:lvl1pPr latinLnBrk="1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latinLnBrk="1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latinLnBrk="1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latinLnBrk="1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latinLnBrk="1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eaLnBrk="1" hangingPunct="1">
              <a:defRPr/>
            </a:pPr>
            <a:endParaRPr lang="ko-KR" altLang="en-US"/>
          </a:p>
        </p:txBody>
      </p:sp>
      <p:sp>
        <p:nvSpPr>
          <p:cNvPr id="8" name="Rectangle 15">
            <a:extLst/>
          </p:cNvPr>
          <p:cNvSpPr>
            <a:spLocks noChangeArrowheads="1"/>
          </p:cNvSpPr>
          <p:nvPr/>
        </p:nvSpPr>
        <p:spPr bwMode="auto">
          <a:xfrm>
            <a:off x="0" y="6669088"/>
            <a:ext cx="9144000" cy="188912"/>
          </a:xfrm>
          <a:prstGeom prst="rect">
            <a:avLst/>
          </a:prstGeom>
          <a:solidFill>
            <a:srgbClr val="990033"/>
          </a:solidFill>
          <a:ln w="9525" algn="ctr">
            <a:solidFill>
              <a:srgbClr val="990033"/>
            </a:solidFill>
            <a:miter lim="800000"/>
            <a:headEnd/>
            <a:tailEnd/>
          </a:ln>
        </p:spPr>
        <p:txBody>
          <a:bodyPr anchor="ctr">
            <a:spAutoFit/>
          </a:bodyPr>
          <a:lstStyle>
            <a:lvl1pPr latinLnBrk="1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latinLnBrk="1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latinLnBrk="1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latinLnBrk="1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latinLnBrk="1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eaLnBrk="1" hangingPunct="1">
              <a:defRPr/>
            </a:pPr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 algn="ctr">
              <a:defRPr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9" name="날짜 개체 틀 3">
            <a:extLst/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eaLnBrk="1" latinLnBrk="1" hangingPunct="1">
              <a:defRPr>
                <a:latin typeface="Arial" charset="0"/>
                <a:ea typeface="굴림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0" name="바닥글 개체 틀 4">
            <a:extLst/>
          </p:cNvPr>
          <p:cNvSpPr>
            <a:spLocks noGrp="1"/>
          </p:cNvSpPr>
          <p:nvPr>
            <p:ph type="ftr" sz="quarter" idx="11"/>
          </p:nvPr>
        </p:nvSpPr>
        <p:spPr>
          <a:xfrm>
            <a:off x="4714875" y="5357813"/>
            <a:ext cx="2895600" cy="365125"/>
          </a:xfrm>
          <a:prstGeom prst="rect">
            <a:avLst/>
          </a:prstGeom>
        </p:spPr>
        <p:txBody>
          <a:bodyPr/>
          <a:lstStyle>
            <a:lvl1pPr eaLnBrk="1" latinLnBrk="1" hangingPunct="1">
              <a:defRPr>
                <a:latin typeface="Arial" charset="0"/>
                <a:ea typeface="굴림" charset="-127"/>
              </a:defRPr>
            </a:lvl1pPr>
          </a:lstStyle>
          <a:p>
            <a:pPr>
              <a:defRPr/>
            </a:pPr>
            <a:r>
              <a:rPr lang="en-US" altLang="ko-KR" smtClean="0"/>
              <a:t>1)</a:t>
            </a: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496352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77025" y="227013"/>
            <a:ext cx="2071688" cy="601027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27013"/>
            <a:ext cx="6067425" cy="601027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8293948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>
  <p:cSld name="제목, 내용 및 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41">
            <a:extLst/>
          </p:cNvPr>
          <p:cNvSpPr txBox="1">
            <a:spLocks noChangeArrowheads="1"/>
          </p:cNvSpPr>
          <p:nvPr/>
        </p:nvSpPr>
        <p:spPr bwMode="auto">
          <a:xfrm>
            <a:off x="3492500" y="6362700"/>
            <a:ext cx="2112963" cy="3079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latinLnBrk="1" hangingPunct="1">
              <a:defRPr/>
            </a:pPr>
            <a:r>
              <a:rPr lang="en-US" altLang="ko-KR" sz="1400" b="1" dirty="0">
                <a:solidFill>
                  <a:srgbClr val="99003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굴림" charset="-127"/>
              </a:rPr>
              <a:t>MCNL                     CSE</a:t>
            </a:r>
          </a:p>
        </p:txBody>
      </p:sp>
      <p:pic>
        <p:nvPicPr>
          <p:cNvPr id="7" name="Picture 4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3375" y="6175375"/>
            <a:ext cx="892175" cy="595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1371600" y="1752600"/>
            <a:ext cx="3467100" cy="434340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2"/>
          </p:nvPr>
        </p:nvSpPr>
        <p:spPr>
          <a:xfrm>
            <a:off x="4991100" y="1752600"/>
            <a:ext cx="3467100" cy="209550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3"/>
          </p:nvPr>
        </p:nvSpPr>
        <p:spPr>
          <a:xfrm>
            <a:off x="4991100" y="4000500"/>
            <a:ext cx="3467100" cy="209550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3113857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제목, 텍스트 및 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41">
            <a:extLst/>
          </p:cNvPr>
          <p:cNvSpPr txBox="1">
            <a:spLocks noChangeArrowheads="1"/>
          </p:cNvSpPr>
          <p:nvPr/>
        </p:nvSpPr>
        <p:spPr bwMode="auto">
          <a:xfrm>
            <a:off x="3492500" y="6362700"/>
            <a:ext cx="2112963" cy="3079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latinLnBrk="1" hangingPunct="1">
              <a:defRPr/>
            </a:pPr>
            <a:r>
              <a:rPr lang="en-US" altLang="ko-KR" sz="1400" b="1" dirty="0">
                <a:solidFill>
                  <a:srgbClr val="99003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굴림" charset="-127"/>
              </a:rPr>
              <a:t>MCNL                     CSE</a:t>
            </a:r>
          </a:p>
        </p:txBody>
      </p:sp>
      <p:pic>
        <p:nvPicPr>
          <p:cNvPr id="7" name="Picture 4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3375" y="6175375"/>
            <a:ext cx="892175" cy="595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27013"/>
            <a:ext cx="8291513" cy="681037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half" idx="1"/>
          </p:nvPr>
        </p:nvSpPr>
        <p:spPr>
          <a:xfrm>
            <a:off x="468313" y="1052513"/>
            <a:ext cx="4038600" cy="5184775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2"/>
          </p:nvPr>
        </p:nvSpPr>
        <p:spPr>
          <a:xfrm>
            <a:off x="4659313" y="1052513"/>
            <a:ext cx="4038600" cy="251618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3"/>
          </p:nvPr>
        </p:nvSpPr>
        <p:spPr>
          <a:xfrm>
            <a:off x="4659313" y="3721100"/>
            <a:ext cx="4038600" cy="25161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10851665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41">
            <a:extLst/>
          </p:cNvPr>
          <p:cNvSpPr txBox="1">
            <a:spLocks noChangeArrowheads="1"/>
          </p:cNvSpPr>
          <p:nvPr/>
        </p:nvSpPr>
        <p:spPr bwMode="auto">
          <a:xfrm>
            <a:off x="3451225" y="6362700"/>
            <a:ext cx="2112963" cy="3079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latinLnBrk="1" hangingPunct="1">
              <a:defRPr/>
            </a:pPr>
            <a:r>
              <a:rPr lang="en-US" altLang="ko-KR" sz="1400" b="1" dirty="0">
                <a:solidFill>
                  <a:srgbClr val="99003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굴림" charset="-127"/>
              </a:rPr>
              <a:t>MCNL                     CSE</a:t>
            </a:r>
          </a:p>
        </p:txBody>
      </p:sp>
      <p:pic>
        <p:nvPicPr>
          <p:cNvPr id="5" name="Picture 4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2100" y="6175375"/>
            <a:ext cx="892175" cy="595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buClr>
                <a:srgbClr val="990033"/>
              </a:buClr>
              <a:buFont typeface="Wingdings" pitchFamily="2" charset="2"/>
              <a:buChar char="q"/>
              <a:defRPr sz="2400"/>
            </a:lvl1pPr>
            <a:lvl2pPr>
              <a:buClr>
                <a:srgbClr val="990033"/>
              </a:buClr>
              <a:defRPr sz="2000"/>
            </a:lvl2pPr>
            <a:lvl3pPr>
              <a:buClr>
                <a:srgbClr val="990033"/>
              </a:buClr>
              <a:defRPr sz="1800"/>
            </a:lvl3pPr>
            <a:lvl4pPr>
              <a:buClr>
                <a:srgbClr val="990033"/>
              </a:buClr>
              <a:defRPr sz="1600"/>
            </a:lvl4pPr>
            <a:lvl5pPr>
              <a:buClr>
                <a:srgbClr val="990033"/>
              </a:buClr>
              <a:defRPr sz="16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슬라이드 번호 개체 틀 5">
            <a:extLst/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C61161-2E5C-46D0-95EC-509A5D61BACE}" type="slidenum">
              <a:rPr lang="en-US" altLang="ko-KR" smtClean="0"/>
              <a:pPr>
                <a:defRPr/>
              </a:pPr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9938335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41">
            <a:extLst/>
          </p:cNvPr>
          <p:cNvSpPr txBox="1">
            <a:spLocks noChangeArrowheads="1"/>
          </p:cNvSpPr>
          <p:nvPr/>
        </p:nvSpPr>
        <p:spPr bwMode="auto">
          <a:xfrm>
            <a:off x="3492500" y="6362700"/>
            <a:ext cx="2112963" cy="3079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latinLnBrk="1" hangingPunct="1">
              <a:defRPr/>
            </a:pPr>
            <a:r>
              <a:rPr lang="en-US" altLang="ko-KR" sz="1400" b="1" dirty="0">
                <a:solidFill>
                  <a:srgbClr val="99003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굴림" charset="-127"/>
              </a:rPr>
              <a:t>MCNL                     CSE</a:t>
            </a:r>
          </a:p>
        </p:txBody>
      </p:sp>
      <p:pic>
        <p:nvPicPr>
          <p:cNvPr id="5" name="Picture 4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3375" y="6175375"/>
            <a:ext cx="892175" cy="595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31388172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41">
            <a:extLst/>
          </p:cNvPr>
          <p:cNvSpPr txBox="1">
            <a:spLocks noChangeArrowheads="1"/>
          </p:cNvSpPr>
          <p:nvPr/>
        </p:nvSpPr>
        <p:spPr bwMode="auto">
          <a:xfrm>
            <a:off x="3492500" y="6362700"/>
            <a:ext cx="2112963" cy="3079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latinLnBrk="1" hangingPunct="1">
              <a:defRPr/>
            </a:pPr>
            <a:r>
              <a:rPr lang="en-US" altLang="ko-KR" sz="1400" b="1" dirty="0">
                <a:solidFill>
                  <a:srgbClr val="99003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굴림" charset="-127"/>
              </a:rPr>
              <a:t>MCNL                     CSE</a:t>
            </a:r>
          </a:p>
        </p:txBody>
      </p:sp>
      <p:pic>
        <p:nvPicPr>
          <p:cNvPr id="6" name="Picture 4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3375" y="6175375"/>
            <a:ext cx="892175" cy="595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68313" y="1052513"/>
            <a:ext cx="4038600" cy="51847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59313" y="1052513"/>
            <a:ext cx="4038600" cy="51847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34147575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41">
            <a:extLst/>
          </p:cNvPr>
          <p:cNvSpPr txBox="1">
            <a:spLocks noChangeArrowheads="1"/>
          </p:cNvSpPr>
          <p:nvPr/>
        </p:nvSpPr>
        <p:spPr bwMode="auto">
          <a:xfrm>
            <a:off x="3492500" y="6362700"/>
            <a:ext cx="2112963" cy="3079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latinLnBrk="1" hangingPunct="1">
              <a:defRPr/>
            </a:pPr>
            <a:r>
              <a:rPr lang="en-US" altLang="ko-KR" sz="1400" b="1" dirty="0">
                <a:solidFill>
                  <a:srgbClr val="99003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굴림" charset="-127"/>
              </a:rPr>
              <a:t>MCNL                     CSE</a:t>
            </a:r>
          </a:p>
        </p:txBody>
      </p:sp>
      <p:pic>
        <p:nvPicPr>
          <p:cNvPr id="8" name="Picture 4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3375" y="6175375"/>
            <a:ext cx="892175" cy="595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2707894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41">
            <a:extLst/>
          </p:cNvPr>
          <p:cNvSpPr txBox="1">
            <a:spLocks noChangeArrowheads="1"/>
          </p:cNvSpPr>
          <p:nvPr/>
        </p:nvSpPr>
        <p:spPr bwMode="auto">
          <a:xfrm>
            <a:off x="3492500" y="6362700"/>
            <a:ext cx="2112963" cy="3079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latinLnBrk="1" hangingPunct="1">
              <a:defRPr/>
            </a:pPr>
            <a:r>
              <a:rPr lang="en-US" altLang="ko-KR" sz="1400" b="1" dirty="0">
                <a:solidFill>
                  <a:srgbClr val="99003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굴림" charset="-127"/>
              </a:rPr>
              <a:t>MCNL                     CSE</a:t>
            </a:r>
          </a:p>
        </p:txBody>
      </p:sp>
      <p:pic>
        <p:nvPicPr>
          <p:cNvPr id="4" name="Picture 4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3375" y="6175375"/>
            <a:ext cx="892175" cy="595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5044394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41">
            <a:extLst/>
          </p:cNvPr>
          <p:cNvSpPr txBox="1">
            <a:spLocks noChangeArrowheads="1"/>
          </p:cNvSpPr>
          <p:nvPr/>
        </p:nvSpPr>
        <p:spPr bwMode="auto">
          <a:xfrm>
            <a:off x="3492500" y="6362700"/>
            <a:ext cx="2112963" cy="3079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latinLnBrk="1" hangingPunct="1">
              <a:defRPr/>
            </a:pPr>
            <a:r>
              <a:rPr lang="en-US" altLang="ko-KR" sz="1400" b="1" dirty="0">
                <a:solidFill>
                  <a:srgbClr val="99003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굴림" charset="-127"/>
              </a:rPr>
              <a:t>MCNL                     CSE</a:t>
            </a:r>
          </a:p>
        </p:txBody>
      </p:sp>
      <p:pic>
        <p:nvPicPr>
          <p:cNvPr id="6" name="Picture 4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3375" y="6175375"/>
            <a:ext cx="892175" cy="595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39010162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41">
            <a:extLst/>
          </p:cNvPr>
          <p:cNvSpPr txBox="1">
            <a:spLocks noChangeArrowheads="1"/>
          </p:cNvSpPr>
          <p:nvPr/>
        </p:nvSpPr>
        <p:spPr bwMode="auto">
          <a:xfrm>
            <a:off x="3492500" y="6362700"/>
            <a:ext cx="2112963" cy="3079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latinLnBrk="1" hangingPunct="1">
              <a:defRPr/>
            </a:pPr>
            <a:r>
              <a:rPr lang="en-US" altLang="ko-KR" sz="1400" b="1" dirty="0">
                <a:solidFill>
                  <a:srgbClr val="99003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굴림" charset="-127"/>
              </a:rPr>
              <a:t>MCNL                     CSE</a:t>
            </a:r>
          </a:p>
        </p:txBody>
      </p:sp>
      <p:pic>
        <p:nvPicPr>
          <p:cNvPr id="6" name="Picture 4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3375" y="6175375"/>
            <a:ext cx="892175" cy="595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9069490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41">
            <a:extLst/>
          </p:cNvPr>
          <p:cNvSpPr txBox="1">
            <a:spLocks noChangeArrowheads="1"/>
          </p:cNvSpPr>
          <p:nvPr/>
        </p:nvSpPr>
        <p:spPr bwMode="auto">
          <a:xfrm>
            <a:off x="3492500" y="6362700"/>
            <a:ext cx="2112963" cy="3079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latinLnBrk="1" hangingPunct="1">
              <a:defRPr/>
            </a:pPr>
            <a:r>
              <a:rPr lang="en-US" altLang="ko-KR" sz="1400" b="1" dirty="0">
                <a:solidFill>
                  <a:srgbClr val="99003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굴림" charset="-127"/>
              </a:rPr>
              <a:t>MCNL                     CSE</a:t>
            </a:r>
          </a:p>
        </p:txBody>
      </p:sp>
      <p:pic>
        <p:nvPicPr>
          <p:cNvPr id="5" name="Picture 4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3375" y="6175375"/>
            <a:ext cx="892175" cy="595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22608143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Rectangle 18">
            <a:extLst/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27013"/>
            <a:ext cx="8291513" cy="6810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90488" tIns="44450" rIns="90488" bIns="4445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/>
              <a:t>Click to edit Master title style</a:t>
            </a:r>
          </a:p>
        </p:txBody>
      </p:sp>
      <p:sp>
        <p:nvSpPr>
          <p:cNvPr id="1027" name="Rectangle 26"/>
          <p:cNvSpPr>
            <a:spLocks noGrp="1" noChangeArrowheads="1"/>
          </p:cNvSpPr>
          <p:nvPr>
            <p:ph type="body" idx="1"/>
          </p:nvPr>
        </p:nvSpPr>
        <p:spPr bwMode="auto">
          <a:xfrm>
            <a:off x="468313" y="1052513"/>
            <a:ext cx="8229600" cy="51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문자열 유형을 편집하려면 누르십시오</a:t>
            </a:r>
            <a:r>
              <a:rPr lang="en-US" altLang="ko-KR" smtClean="0"/>
              <a:t>.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세째 수준</a:t>
            </a:r>
          </a:p>
          <a:p>
            <a:pPr lvl="3"/>
            <a:r>
              <a:rPr lang="ko-KR" altLang="en-US" smtClean="0"/>
              <a:t>네째 수준</a:t>
            </a:r>
          </a:p>
          <a:p>
            <a:pPr lvl="4"/>
            <a:r>
              <a:rPr lang="ko-KR" altLang="en-US" smtClean="0"/>
              <a:t>다섯째 수준</a:t>
            </a:r>
          </a:p>
        </p:txBody>
      </p:sp>
      <p:sp>
        <p:nvSpPr>
          <p:cNvPr id="1028" name="Line 31"/>
          <p:cNvSpPr>
            <a:spLocks noChangeShapeType="1"/>
          </p:cNvSpPr>
          <p:nvPr/>
        </p:nvSpPr>
        <p:spPr bwMode="auto">
          <a:xfrm>
            <a:off x="396875" y="981075"/>
            <a:ext cx="8305800" cy="0"/>
          </a:xfrm>
          <a:prstGeom prst="line">
            <a:avLst/>
          </a:prstGeom>
          <a:noFill/>
          <a:ln w="12700">
            <a:solidFill>
              <a:srgbClr val="008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029" name="Rectangle 46">
            <a:extLst/>
          </p:cNvPr>
          <p:cNvSpPr>
            <a:spLocks noChangeArrowheads="1"/>
          </p:cNvSpPr>
          <p:nvPr/>
        </p:nvSpPr>
        <p:spPr bwMode="auto">
          <a:xfrm>
            <a:off x="0" y="6788150"/>
            <a:ext cx="9144000" cy="69850"/>
          </a:xfrm>
          <a:prstGeom prst="rect">
            <a:avLst/>
          </a:prstGeom>
          <a:solidFill>
            <a:srgbClr val="990033"/>
          </a:solidFill>
          <a:ln w="9525" algn="ctr">
            <a:solidFill>
              <a:srgbClr val="990033"/>
            </a:solidFill>
            <a:miter lim="800000"/>
            <a:headEnd/>
            <a:tailEnd/>
          </a:ln>
        </p:spPr>
        <p:txBody>
          <a:bodyPr anchor="ctr">
            <a:spAutoFit/>
          </a:bodyPr>
          <a:lstStyle>
            <a:lvl1pPr latinLnBrk="1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latinLnBrk="1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latinLnBrk="1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latinLnBrk="1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latinLnBrk="1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eaLnBrk="1" hangingPunct="1">
              <a:defRPr/>
            </a:pPr>
            <a:endParaRPr lang="ko-KR" altLang="en-US"/>
          </a:p>
        </p:txBody>
      </p:sp>
      <p:sp>
        <p:nvSpPr>
          <p:cNvPr id="1030" name="Rectangle 47">
            <a:extLst/>
          </p:cNvPr>
          <p:cNvSpPr>
            <a:spLocks noChangeArrowheads="1"/>
          </p:cNvSpPr>
          <p:nvPr/>
        </p:nvSpPr>
        <p:spPr bwMode="auto">
          <a:xfrm>
            <a:off x="0" y="-3175"/>
            <a:ext cx="9144000" cy="69850"/>
          </a:xfrm>
          <a:prstGeom prst="rect">
            <a:avLst/>
          </a:prstGeom>
          <a:solidFill>
            <a:srgbClr val="990033"/>
          </a:solidFill>
          <a:ln w="9525" algn="ctr">
            <a:solidFill>
              <a:srgbClr val="990033"/>
            </a:solidFill>
            <a:miter lim="800000"/>
            <a:headEnd/>
            <a:tailEnd/>
          </a:ln>
        </p:spPr>
        <p:txBody>
          <a:bodyPr anchor="ctr">
            <a:spAutoFit/>
          </a:bodyPr>
          <a:lstStyle>
            <a:lvl1pPr latinLnBrk="1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latinLnBrk="1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latinLnBrk="1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latinLnBrk="1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latinLnBrk="1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eaLnBrk="1" hangingPunct="1">
              <a:defRPr/>
            </a:pPr>
            <a:endParaRPr lang="ko-KR" altLang="en-US"/>
          </a:p>
        </p:txBody>
      </p:sp>
      <p:sp>
        <p:nvSpPr>
          <p:cNvPr id="7" name="슬라이드 번호 개체 틀 5">
            <a:extLst/>
          </p:cNvPr>
          <p:cNvSpPr>
            <a:spLocks noGrp="1"/>
          </p:cNvSpPr>
          <p:nvPr>
            <p:ph type="sldNum" sz="quarter" idx="4"/>
          </p:nvPr>
        </p:nvSpPr>
        <p:spPr>
          <a:xfrm>
            <a:off x="7924800" y="6416675"/>
            <a:ext cx="7620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eaLnBrk="1" latinLnBrk="1" hangingPunct="1">
              <a:defRPr sz="1200"/>
            </a:lvl1pPr>
          </a:lstStyle>
          <a:p>
            <a:pPr>
              <a:defRPr/>
            </a:pPr>
            <a:fld id="{E9AC2783-FA6E-4220-8CEA-F6292138BACE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961" r:id="rId1"/>
    <p:sldLayoutId id="2147485962" r:id="rId2"/>
    <p:sldLayoutId id="2147485963" r:id="rId3"/>
    <p:sldLayoutId id="2147485964" r:id="rId4"/>
    <p:sldLayoutId id="2147485965" r:id="rId5"/>
    <p:sldLayoutId id="2147485966" r:id="rId6"/>
    <p:sldLayoutId id="2147485967" r:id="rId7"/>
    <p:sldLayoutId id="2147485968" r:id="rId8"/>
    <p:sldLayoutId id="2147485969" r:id="rId9"/>
    <p:sldLayoutId id="2147485970" r:id="rId10"/>
    <p:sldLayoutId id="2147485971" r:id="rId11"/>
    <p:sldLayoutId id="2147485972" r:id="rId12"/>
  </p:sldLayoutIdLst>
  <p:timing>
    <p:tnLst>
      <p:par>
        <p:cTn id="1" dur="indefinite" restart="never" nodeType="tmRoot"/>
      </p:par>
    </p:tnLst>
  </p:timing>
  <p:hf hdr="0" dt="0"/>
  <p:txStyles>
    <p:titleStyle>
      <a:lvl1pPr algn="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rgbClr val="990033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+mj-ea"/>
          <a:cs typeface="+mj-cs"/>
        </a:defRPr>
      </a:lvl1pPr>
      <a:lvl2pPr algn="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rgbClr val="990033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굴림" pitchFamily="50" charset="-127"/>
        </a:defRPr>
      </a:lvl2pPr>
      <a:lvl3pPr algn="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rgbClr val="990033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굴림" pitchFamily="50" charset="-127"/>
        </a:defRPr>
      </a:lvl3pPr>
      <a:lvl4pPr algn="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rgbClr val="990033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굴림" pitchFamily="50" charset="-127"/>
        </a:defRPr>
      </a:lvl4pPr>
      <a:lvl5pPr algn="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rgbClr val="990033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굴림" pitchFamily="50" charset="-127"/>
        </a:defRPr>
      </a:lvl5pPr>
      <a:lvl6pPr marL="457200" algn="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rgbClr val="990033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굴림" pitchFamily="50" charset="-127"/>
        </a:defRPr>
      </a:lvl6pPr>
      <a:lvl7pPr marL="914400" algn="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rgbClr val="990033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굴림" pitchFamily="50" charset="-127"/>
        </a:defRPr>
      </a:lvl7pPr>
      <a:lvl8pPr marL="1371600" algn="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rgbClr val="990033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굴림" pitchFamily="50" charset="-127"/>
        </a:defRPr>
      </a:lvl8pPr>
      <a:lvl9pPr marL="1828800" algn="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rgbClr val="990033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굴림" pitchFamily="50" charset="-127"/>
        </a:defRPr>
      </a:lvl9pPr>
    </p:titleStyle>
    <p:bodyStyle>
      <a:lvl1pPr marL="342900" indent="-342900" algn="l" rtl="0" eaLnBrk="0" fontAlgn="t" hangingPunct="0">
        <a:spcBef>
          <a:spcPct val="20000"/>
        </a:spcBef>
        <a:spcAft>
          <a:spcPct val="0"/>
        </a:spcAft>
        <a:buSzPct val="80000"/>
        <a:buFont typeface="Wingdings" panose="05000000000000000000" pitchFamily="2" charset="2"/>
        <a:buChar char="q"/>
        <a:defRPr kumimoji="1" sz="20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t" hangingPunct="0">
        <a:spcBef>
          <a:spcPct val="20000"/>
        </a:spcBef>
        <a:spcAft>
          <a:spcPct val="0"/>
        </a:spcAft>
        <a:buSzPct val="80000"/>
        <a:buFont typeface="Wingdings" panose="05000000000000000000" pitchFamily="2" charset="2"/>
        <a:buChar char="l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t" hangingPunct="0">
        <a:spcBef>
          <a:spcPct val="20000"/>
        </a:spcBef>
        <a:spcAft>
          <a:spcPct val="0"/>
        </a:spcAft>
        <a:buFont typeface="굴림" panose="020B0600000101010101" pitchFamily="50" charset="-127"/>
        <a:buChar char="‒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t" hangingPunct="0">
        <a:spcBef>
          <a:spcPct val="20000"/>
        </a:spcBef>
        <a:spcAft>
          <a:spcPct val="0"/>
        </a:spcAft>
        <a:buSzPct val="80000"/>
        <a:buFont typeface="Wingdings" panose="05000000000000000000" pitchFamily="2" charset="2"/>
        <a:buChar char="ú"/>
        <a:defRPr kumimoji="1"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t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 "/>
        <a:defRPr kumimoji="1" sz="16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0" fontAlgn="t" hangingPunct="0">
        <a:spcBef>
          <a:spcPct val="20000"/>
        </a:spcBef>
        <a:spcAft>
          <a:spcPct val="0"/>
        </a:spcAft>
        <a:buFont typeface="Wingdings" pitchFamily="2" charset="2"/>
        <a:buChar char=" "/>
        <a:defRPr kumimoji="1" sz="16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0" fontAlgn="t" hangingPunct="0">
        <a:spcBef>
          <a:spcPct val="20000"/>
        </a:spcBef>
        <a:spcAft>
          <a:spcPct val="0"/>
        </a:spcAft>
        <a:buFont typeface="Wingdings" pitchFamily="2" charset="2"/>
        <a:buChar char=" "/>
        <a:defRPr kumimoji="1" sz="16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0" fontAlgn="t" hangingPunct="0">
        <a:spcBef>
          <a:spcPct val="20000"/>
        </a:spcBef>
        <a:spcAft>
          <a:spcPct val="0"/>
        </a:spcAft>
        <a:buFont typeface="Wingdings" pitchFamily="2" charset="2"/>
        <a:buChar char=" "/>
        <a:defRPr kumimoji="1" sz="16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0" fontAlgn="t" hangingPunct="0">
        <a:spcBef>
          <a:spcPct val="20000"/>
        </a:spcBef>
        <a:spcAft>
          <a:spcPct val="0"/>
        </a:spcAft>
        <a:buFont typeface="Wingdings" pitchFamily="2" charset="2"/>
        <a:buChar char=" "/>
        <a:defRPr kumimoji="1"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10.png"/><Relationship Id="rId4" Type="http://schemas.openxmlformats.org/officeDocument/2006/relationships/hyperlink" Target="https://www.slideshare.net/deview/ai-67608549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V1eYniJ0Rnk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V1eYniJ0Rnk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ko.wikipedia.org/wiki/&#51064;&#44277;_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apache-mxnet/1d-3d-convolutions-explained-with-ms-excel-5f88c0f35941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acko.tistory.com/16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sacko.tistory.com/16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ko.wikipedia.org/wiki/&#51064;&#44277;_" TargetMode="External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slideshare.net/deview/ai-67608549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4"/>
          <p:cNvSpPr>
            <a:spLocks noGrp="1" noChangeArrowheads="1"/>
          </p:cNvSpPr>
          <p:nvPr>
            <p:ph type="ctrTitle"/>
          </p:nvPr>
        </p:nvSpPr>
        <p:spPr>
          <a:xfrm>
            <a:off x="395288" y="2708275"/>
            <a:ext cx="8305800" cy="1470025"/>
          </a:xfrm>
        </p:spPr>
        <p:txBody>
          <a:bodyPr lIns="91417" tIns="45708" rIns="91417" bIns="45708" anchor="ctr"/>
          <a:lstStyle/>
          <a:p>
            <a:pPr eaLnBrk="1" hangingPunct="1">
              <a:defRPr/>
            </a:pPr>
            <a:r>
              <a:rPr lang="en-US" altLang="ko-KR" sz="4000" dirty="0" smtClean="0"/>
              <a:t>Research</a:t>
            </a:r>
            <a:r>
              <a:rPr lang="en-US" altLang="ko-KR" sz="3600" dirty="0" smtClean="0"/>
              <a:t/>
            </a:r>
            <a:br>
              <a:rPr lang="en-US" altLang="ko-KR" sz="3600" dirty="0" smtClean="0"/>
            </a:br>
            <a:r>
              <a:rPr lang="en-US" altLang="ko-KR" sz="3600" dirty="0" smtClean="0"/>
              <a:t/>
            </a:r>
            <a:br>
              <a:rPr lang="en-US" altLang="ko-KR" sz="3600" dirty="0" smtClean="0"/>
            </a:br>
            <a:r>
              <a:rPr lang="en-US" altLang="ko-KR" b="0" dirty="0" smtClean="0">
                <a:effectLst/>
              </a:rPr>
              <a:t/>
            </a:r>
            <a:br>
              <a:rPr lang="en-US" altLang="ko-KR" b="0" dirty="0" smtClean="0">
                <a:effectLst/>
              </a:rPr>
            </a:br>
            <a:r>
              <a:rPr lang="en-US" altLang="ko-KR" sz="2400" dirty="0" smtClean="0">
                <a:solidFill>
                  <a:schemeClr val="tx1"/>
                </a:solidFill>
                <a:effectLst/>
              </a:rPr>
              <a:t>Jae Jun Ha</a:t>
            </a:r>
            <a:r>
              <a:rPr lang="en-US" altLang="ko-KR" sz="1600" dirty="0" smtClean="0">
                <a:solidFill>
                  <a:schemeClr val="tx1"/>
                </a:solidFill>
                <a:effectLst/>
              </a:rPr>
              <a:t/>
            </a:r>
            <a:br>
              <a:rPr lang="en-US" altLang="ko-KR" sz="1600" dirty="0" smtClean="0">
                <a:solidFill>
                  <a:schemeClr val="tx1"/>
                </a:solidFill>
                <a:effectLst/>
              </a:rPr>
            </a:br>
            <a:r>
              <a:rPr lang="en-US" altLang="ko-KR" sz="1400" b="0" dirty="0" smtClean="0">
                <a:solidFill>
                  <a:schemeClr val="bg2">
                    <a:lumMod val="75000"/>
                  </a:schemeClr>
                </a:solidFill>
                <a:effectLst/>
              </a:rPr>
              <a:t/>
            </a:r>
            <a:br>
              <a:rPr lang="en-US" altLang="ko-KR" sz="1400" b="0" dirty="0" smtClean="0">
                <a:solidFill>
                  <a:schemeClr val="bg2">
                    <a:lumMod val="75000"/>
                  </a:schemeClr>
                </a:solidFill>
                <a:effectLst/>
              </a:rPr>
            </a:br>
            <a:r>
              <a:rPr lang="en-US" altLang="ko-KR" sz="1800" b="0" dirty="0" smtClean="0">
                <a:solidFill>
                  <a:schemeClr val="bg2">
                    <a:lumMod val="75000"/>
                  </a:schemeClr>
                </a:solidFill>
                <a:effectLst/>
              </a:rPr>
              <a:t>Media Computing and Networking Laboratory</a:t>
            </a:r>
            <a:br>
              <a:rPr lang="en-US" altLang="ko-KR" sz="1800" b="0" dirty="0" smtClean="0">
                <a:solidFill>
                  <a:schemeClr val="bg2">
                    <a:lumMod val="75000"/>
                  </a:schemeClr>
                </a:solidFill>
                <a:effectLst/>
              </a:rPr>
            </a:br>
            <a:r>
              <a:rPr lang="en-US" altLang="ko-KR" sz="1800" b="0" dirty="0" smtClean="0">
                <a:solidFill>
                  <a:schemeClr val="bg2">
                    <a:lumMod val="75000"/>
                  </a:schemeClr>
                </a:solidFill>
                <a:effectLst/>
              </a:rPr>
              <a:t>POSTECH</a:t>
            </a:r>
            <a:br>
              <a:rPr lang="en-US" altLang="ko-KR" sz="1800" b="0" dirty="0" smtClean="0">
                <a:solidFill>
                  <a:schemeClr val="bg2">
                    <a:lumMod val="75000"/>
                  </a:schemeClr>
                </a:solidFill>
                <a:effectLst/>
              </a:rPr>
            </a:br>
            <a:r>
              <a:rPr lang="en-US" altLang="ko-KR" sz="1000" b="0" dirty="0" smtClean="0">
                <a:solidFill>
                  <a:schemeClr val="bg2">
                    <a:lumMod val="75000"/>
                  </a:schemeClr>
                </a:solidFill>
                <a:effectLst/>
              </a:rPr>
              <a:t/>
            </a:r>
            <a:br>
              <a:rPr lang="en-US" altLang="ko-KR" sz="1000" b="0" dirty="0" smtClean="0">
                <a:solidFill>
                  <a:schemeClr val="bg2">
                    <a:lumMod val="75000"/>
                  </a:schemeClr>
                </a:solidFill>
                <a:effectLst/>
              </a:rPr>
            </a:br>
            <a:r>
              <a:rPr lang="en-US" altLang="ko-KR" sz="1800" b="0" dirty="0" smtClean="0">
                <a:solidFill>
                  <a:schemeClr val="bg2">
                    <a:lumMod val="75000"/>
                  </a:schemeClr>
                </a:solidFill>
                <a:effectLst/>
              </a:rPr>
              <a:t>2019-05-04</a:t>
            </a:r>
            <a:endParaRPr lang="ko-KR" altLang="en-US" sz="3600" b="0" dirty="0" smtClean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" name="포인트가 7개인 별 2">
            <a:extLst/>
          </p:cNvPr>
          <p:cNvSpPr/>
          <p:nvPr/>
        </p:nvSpPr>
        <p:spPr bwMode="auto">
          <a:xfrm>
            <a:off x="-757238" y="357188"/>
            <a:ext cx="584200" cy="584200"/>
          </a:xfrm>
          <a:prstGeom prst="star7">
            <a:avLst/>
          </a:prstGeom>
          <a:solidFill>
            <a:srgbClr val="FFFF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>
            <a:spAutoFit/>
          </a:bodyPr>
          <a:lstStyle/>
          <a:p>
            <a:pPr algn="ctr">
              <a:defRPr/>
            </a:pPr>
            <a:endParaRPr lang="ko-KR" altLang="en-US" sz="2000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6655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내용 개체 틀 2"/>
          <p:cNvSpPr txBox="1">
            <a:spLocks/>
          </p:cNvSpPr>
          <p:nvPr/>
        </p:nvSpPr>
        <p:spPr bwMode="auto">
          <a:xfrm>
            <a:off x="468313" y="1052514"/>
            <a:ext cx="8229600" cy="4742877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rtl="0" eaLnBrk="0" fontAlgn="t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80000"/>
              <a:buFont typeface="Wingdings" pitchFamily="2" charset="2"/>
              <a:buChar char="q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t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8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t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Font typeface="굴림" panose="020B0600000101010101" pitchFamily="50" charset="-127"/>
              <a:buChar char="‒"/>
              <a:defRPr kumimoji="1" sz="18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t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80000"/>
              <a:buFont typeface="Wingdings" panose="05000000000000000000" pitchFamily="2" charset="2"/>
              <a:buChar char="ú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t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Font typeface="Wingdings" panose="05000000000000000000" pitchFamily="2" charset="2"/>
              <a:buChar char=" 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0" fontAlgn="t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 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0" fontAlgn="t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 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0" fontAlgn="t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 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0" fontAlgn="t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 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altLang="ko-KR" kern="0" dirty="0" smtClean="0"/>
              <a:t>Q-learning</a:t>
            </a:r>
            <a:endParaRPr lang="en-US" altLang="ko-KR" kern="0" dirty="0" smtClean="0"/>
          </a:p>
          <a:p>
            <a:pPr lvl="2"/>
            <a:endParaRPr lang="en-US" altLang="ko-KR" kern="0" dirty="0" smtClean="0"/>
          </a:p>
        </p:txBody>
      </p:sp>
      <p:pic>
        <p:nvPicPr>
          <p:cNvPr id="4" name="Picture 2" descr="s Q s, ì¬ë¼ì´ë = 5&#10;Q s, ê°ë§í = 0&#10;Q s, ì í = 1&#10;0&#10;ì í ì¬ë¼ì´ëê°ë§í&#10; 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951160"/>
            <a:ext cx="6076950" cy="3419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Problem</a:t>
            </a:r>
            <a:endParaRPr lang="en-US" altLang="ko-KR" dirty="0"/>
          </a:p>
        </p:txBody>
      </p:sp>
      <p:sp>
        <p:nvSpPr>
          <p:cNvPr id="5" name="직사각형 4"/>
          <p:cNvSpPr/>
          <p:nvPr/>
        </p:nvSpPr>
        <p:spPr>
          <a:xfrm>
            <a:off x="0" y="5921826"/>
            <a:ext cx="914400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50" dirty="0"/>
              <a:t>&lt; </a:t>
            </a:r>
            <a:r>
              <a:rPr lang="ko-KR" altLang="en-US" sz="1050" dirty="0">
                <a:hlinkClick r:id="rId4"/>
              </a:rPr>
              <a:t>https://www.slideshare.net/deview/ai-67608549</a:t>
            </a:r>
            <a:r>
              <a:rPr lang="ko-KR" altLang="en-US" sz="1050" dirty="0"/>
              <a:t> </a:t>
            </a:r>
            <a:r>
              <a:rPr lang="en-US" altLang="ko-KR" sz="1050" dirty="0"/>
              <a:t>&gt;</a:t>
            </a:r>
            <a:endParaRPr lang="ko-KR" altLang="en-US" sz="1050" dirty="0"/>
          </a:p>
        </p:txBody>
      </p:sp>
      <p:grpSp>
        <p:nvGrpSpPr>
          <p:cNvPr id="6" name="그룹 5"/>
          <p:cNvGrpSpPr/>
          <p:nvPr/>
        </p:nvGrpSpPr>
        <p:grpSpPr>
          <a:xfrm>
            <a:off x="5076056" y="4590094"/>
            <a:ext cx="1008096" cy="661946"/>
            <a:chOff x="6732256" y="3005477"/>
            <a:chExt cx="1008096" cy="661946"/>
          </a:xfrm>
        </p:grpSpPr>
        <p:sp>
          <p:nvSpPr>
            <p:cNvPr id="7" name="TextBox 6"/>
            <p:cNvSpPr txBox="1"/>
            <p:nvPr/>
          </p:nvSpPr>
          <p:spPr bwMode="auto">
            <a:xfrm>
              <a:off x="6769358" y="3005477"/>
              <a:ext cx="939681" cy="400110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 smtClean="0"/>
                <a:t>action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" name="TextBox 7"/>
                <p:cNvSpPr txBox="1"/>
                <p:nvPr/>
              </p:nvSpPr>
              <p:spPr bwMode="auto">
                <a:xfrm>
                  <a:off x="6732256" y="3328869"/>
                  <a:ext cx="1008096" cy="338554"/>
                </a:xfrm>
                <a:prstGeom prst="rect">
                  <a:avLst/>
                </a:prstGeom>
                <a:noFill/>
                <a:ln>
                  <a:noFill/>
                </a:ln>
                <a:extLst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ko-KR" sz="16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p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</m:sSup>
                        <m:r>
                          <a:rPr lang="en-US" altLang="ko-KR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p>
                          <m:sSup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p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</m:sSup>
                      </m:oMath>
                    </m:oMathPara>
                  </a14:m>
                  <a:endParaRPr lang="en-US" altLang="ko-KR" sz="1600" dirty="0" smtClean="0"/>
                </a:p>
              </p:txBody>
            </p:sp>
          </mc:Choice>
          <mc:Fallback>
            <p:sp>
              <p:nvSpPr>
                <p:cNvPr id="8" name="TextBox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6732256" y="3328869"/>
                  <a:ext cx="1008096" cy="33855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noFill/>
                </a:ln>
                <a:extLst/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" name="그룹 9"/>
          <p:cNvGrpSpPr/>
          <p:nvPr/>
        </p:nvGrpSpPr>
        <p:grpSpPr>
          <a:xfrm>
            <a:off x="2987824" y="4595617"/>
            <a:ext cx="1200777" cy="656423"/>
            <a:chOff x="1352995" y="3005477"/>
            <a:chExt cx="1200777" cy="656423"/>
          </a:xfrm>
        </p:grpSpPr>
        <p:sp>
          <p:nvSpPr>
            <p:cNvPr id="11" name="TextBox 10"/>
            <p:cNvSpPr txBox="1"/>
            <p:nvPr/>
          </p:nvSpPr>
          <p:spPr bwMode="auto">
            <a:xfrm>
              <a:off x="1547664" y="3005477"/>
              <a:ext cx="811441" cy="400110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 smtClean="0"/>
                <a:t>State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/>
                <p:cNvSpPr txBox="1"/>
                <p:nvPr/>
              </p:nvSpPr>
              <p:spPr bwMode="auto">
                <a:xfrm>
                  <a:off x="1352995" y="3323346"/>
                  <a:ext cx="1200777" cy="338554"/>
                </a:xfrm>
                <a:prstGeom prst="rect">
                  <a:avLst/>
                </a:prstGeom>
                <a:noFill/>
                <a:ln>
                  <a:noFill/>
                </a:ln>
                <a:extLst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altLang="ko-KR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ko-KR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  <m:r>
                          <a:rPr lang="en-US" altLang="ko-K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ko-KR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oMath>
                    </m:oMathPara>
                  </a14:m>
                  <a:endParaRPr lang="en-US" altLang="ko-KR" sz="1600" dirty="0" smtClean="0"/>
                </a:p>
              </p:txBody>
            </p:sp>
          </mc:Choice>
          <mc:Fallback xmlns="">
            <p:sp>
              <p:nvSpPr>
                <p:cNvPr id="11" name="TextBox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352995" y="3323346"/>
                  <a:ext cx="1200777" cy="338554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noFill/>
                </a:ln>
                <a:extLst/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/>
              <p:cNvSpPr txBox="1"/>
              <p:nvPr/>
            </p:nvSpPr>
            <p:spPr bwMode="auto">
              <a:xfrm>
                <a:off x="6737951" y="1120598"/>
                <a:ext cx="1871923" cy="1077218"/>
              </a:xfrm>
              <a:prstGeom prst="rect">
                <a:avLst/>
              </a:prstGeom>
              <a:noFill/>
              <a:ln>
                <a:solidFill>
                  <a:schemeClr val="bg2"/>
                </a:solidFill>
              </a:ln>
              <a:extLst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altLang="ko-KR" sz="1600" b="0" dirty="0" smtClean="0">
                    <a:latin typeface="Cambria Math" panose="02040503050406030204" pitchFamily="18" charset="0"/>
                  </a:rPr>
                  <a:t>: # of UE</a:t>
                </a:r>
              </a:p>
              <a:p>
                <a14:m>
                  <m:oMath xmlns:m="http://schemas.openxmlformats.org/officeDocument/2006/math">
                    <m:r>
                      <a:rPr lang="en-US" altLang="ko-K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altLang="ko-KR" sz="1600" dirty="0">
                    <a:latin typeface="Cambria Math" panose="02040503050406030204" pitchFamily="18" charset="0"/>
                  </a:rPr>
                  <a:t> : # of </a:t>
                </a:r>
                <a:r>
                  <a:rPr lang="en-US" altLang="ko-KR" sz="1600" dirty="0" smtClean="0">
                    <a:latin typeface="Cambria Math" panose="02040503050406030204" pitchFamily="18" charset="0"/>
                  </a:rPr>
                  <a:t>AP</a:t>
                </a:r>
                <a:endParaRPr lang="en-US" altLang="ko-KR" sz="1600" b="0" i="1" dirty="0" smtClean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ko-K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altLang="ko-KR" sz="1600" dirty="0">
                    <a:latin typeface="Cambria Math" panose="02040503050406030204" pitchFamily="18" charset="0"/>
                  </a:rPr>
                  <a:t> : # of </a:t>
                </a:r>
                <a:r>
                  <a:rPr lang="en-US" altLang="ko-KR" sz="1600" dirty="0" smtClean="0">
                    <a:latin typeface="Cambria Math" panose="02040503050406030204" pitchFamily="18" charset="0"/>
                  </a:rPr>
                  <a:t>mode</a:t>
                </a:r>
                <a:endParaRPr lang="en-US" altLang="ko-KR" sz="1600" b="0" i="1" dirty="0" smtClean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ko-K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altLang="ko-KR" sz="1600" dirty="0">
                    <a:latin typeface="Cambria Math" panose="02040503050406030204" pitchFamily="18" charset="0"/>
                  </a:rPr>
                  <a:t> : # of </a:t>
                </a:r>
                <a:r>
                  <a:rPr lang="en-US" altLang="ko-KR" sz="1600" dirty="0" smtClean="0">
                    <a:latin typeface="Cambria Math" panose="02040503050406030204" pitchFamily="18" charset="0"/>
                  </a:rPr>
                  <a:t>bitrate level</a:t>
                </a:r>
                <a:endParaRPr lang="en-US" altLang="ko-KR" sz="1600" b="0" dirty="0" smtClean="0"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737951" y="1120598"/>
                <a:ext cx="1871923" cy="1077218"/>
              </a:xfrm>
              <a:prstGeom prst="rect">
                <a:avLst/>
              </a:prstGeom>
              <a:blipFill>
                <a:blip r:embed="rId7"/>
                <a:stretch>
                  <a:fillRect t="-1676" r="-324" b="-5028"/>
                </a:stretch>
              </a:blipFill>
              <a:ln>
                <a:solidFill>
                  <a:schemeClr val="bg2"/>
                </a:solidFill>
              </a:ln>
              <a:extLst/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/>
          <p:cNvSpPr txBox="1"/>
          <p:nvPr/>
        </p:nvSpPr>
        <p:spPr bwMode="auto">
          <a:xfrm>
            <a:off x="4065716" y="4357553"/>
            <a:ext cx="1082348" cy="1015663"/>
          </a:xfrm>
          <a:prstGeom prst="rect">
            <a:avLst/>
          </a:prstGeom>
          <a:noFill/>
          <a:ln>
            <a:noFill/>
          </a:ln>
          <a:extLst/>
        </p:spPr>
        <p:txBody>
          <a:bodyPr wrap="none" rtlCol="0">
            <a:spAutoFit/>
          </a:bodyPr>
          <a:lstStyle/>
          <a:p>
            <a:r>
              <a:rPr lang="en-US" altLang="ko-KR" sz="6000" b="1" dirty="0" smtClean="0">
                <a:solidFill>
                  <a:srgbClr val="FF0000"/>
                </a:solidFill>
              </a:rPr>
              <a:t>&lt;&lt;</a:t>
            </a:r>
            <a:endParaRPr lang="en-US" altLang="ko-KR" sz="6000" b="1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2890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내용 개체 틀 2"/>
          <p:cNvSpPr txBox="1">
            <a:spLocks/>
          </p:cNvSpPr>
          <p:nvPr/>
        </p:nvSpPr>
        <p:spPr bwMode="auto">
          <a:xfrm>
            <a:off x="468313" y="1052514"/>
            <a:ext cx="8229600" cy="4742877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rtl="0" eaLnBrk="0" fontAlgn="t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80000"/>
              <a:buFont typeface="Wingdings" pitchFamily="2" charset="2"/>
              <a:buChar char="q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t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8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t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Font typeface="굴림" panose="020B0600000101010101" pitchFamily="50" charset="-127"/>
              <a:buChar char="‒"/>
              <a:defRPr kumimoji="1" sz="18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t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80000"/>
              <a:buFont typeface="Wingdings" panose="05000000000000000000" pitchFamily="2" charset="2"/>
              <a:buChar char="ú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t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Font typeface="Wingdings" panose="05000000000000000000" pitchFamily="2" charset="2"/>
              <a:buChar char=" 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0" fontAlgn="t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 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0" fontAlgn="t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 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0" fontAlgn="t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 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0" fontAlgn="t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 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altLang="ko-KR" kern="0" dirty="0" smtClean="0"/>
              <a:t>Q-learning</a:t>
            </a:r>
          </a:p>
          <a:p>
            <a:pPr lvl="1"/>
            <a:r>
              <a:rPr lang="en-US" altLang="ko-KR" kern="0" dirty="0" smtClean="0"/>
              <a:t>Only three actions…</a:t>
            </a:r>
            <a:endParaRPr lang="en-US" altLang="ko-KR" kern="0" dirty="0" smtClean="0"/>
          </a:p>
          <a:p>
            <a:pPr lvl="2"/>
            <a:endParaRPr lang="en-US" altLang="ko-KR" kern="0" dirty="0" smtClean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Problem</a:t>
            </a:r>
            <a:endParaRPr lang="en-US" altLang="ko-KR" dirty="0"/>
          </a:p>
        </p:txBody>
      </p:sp>
      <p:pic>
        <p:nvPicPr>
          <p:cNvPr id="14" name="Picture 2" descr="atari ê²ìì ëí ì´ë¯¸ì§ ê²ìê²°ê³¼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2708920"/>
            <a:ext cx="4475312" cy="2517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직사각형 15"/>
          <p:cNvSpPr/>
          <p:nvPr/>
        </p:nvSpPr>
        <p:spPr>
          <a:xfrm>
            <a:off x="0" y="5921826"/>
            <a:ext cx="914400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50" dirty="0"/>
              <a:t>&lt; </a:t>
            </a:r>
            <a:r>
              <a:rPr lang="en-US" altLang="ko-KR" sz="1050" dirty="0">
                <a:hlinkClick r:id="rId4"/>
              </a:rPr>
              <a:t>https://www.youtube.com/watch?v=V1eYniJ0Rnk</a:t>
            </a:r>
            <a:r>
              <a:rPr lang="en-US" altLang="ko-KR" sz="1050" dirty="0"/>
              <a:t> &gt;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2453241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내용 개체 틀 2"/>
          <p:cNvSpPr txBox="1">
            <a:spLocks/>
          </p:cNvSpPr>
          <p:nvPr/>
        </p:nvSpPr>
        <p:spPr bwMode="auto">
          <a:xfrm>
            <a:off x="468313" y="1052514"/>
            <a:ext cx="8229600" cy="4742877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rtl="0" eaLnBrk="0" fontAlgn="t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80000"/>
              <a:buFont typeface="Wingdings" pitchFamily="2" charset="2"/>
              <a:buChar char="q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t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8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t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Font typeface="굴림" panose="020B0600000101010101" pitchFamily="50" charset="-127"/>
              <a:buChar char="‒"/>
              <a:defRPr kumimoji="1" sz="18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t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80000"/>
              <a:buFont typeface="Wingdings" panose="05000000000000000000" pitchFamily="2" charset="2"/>
              <a:buChar char="ú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t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Font typeface="Wingdings" panose="05000000000000000000" pitchFamily="2" charset="2"/>
              <a:buChar char=" 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0" fontAlgn="t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 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0" fontAlgn="t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 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0" fontAlgn="t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 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0" fontAlgn="t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 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altLang="ko-KR" kern="0" dirty="0" smtClean="0"/>
              <a:t>Reducing actions</a:t>
            </a:r>
          </a:p>
          <a:p>
            <a:pPr lvl="1"/>
            <a:r>
              <a:rPr lang="en-US" altLang="ko-KR" kern="0" dirty="0" smtClean="0"/>
              <a:t>When new client enters</a:t>
            </a:r>
            <a:endParaRPr lang="en-US" altLang="ko-KR" kern="0" dirty="0" smtClean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Solution</a:t>
            </a:r>
            <a:endParaRPr lang="en-US" altLang="ko-KR" dirty="0"/>
          </a:p>
        </p:txBody>
      </p:sp>
      <p:pic>
        <p:nvPicPr>
          <p:cNvPr id="6" name="Picture 8" descr="C:\Users\dream\Desktop\ap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3789040"/>
            <a:ext cx="202827" cy="503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3" descr="C:\Users\dream\Desktop\client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296" y="2960645"/>
            <a:ext cx="167029" cy="325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3" descr="C:\Users\dream\Desktop\client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3127283"/>
            <a:ext cx="167029" cy="325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" descr="C:\Users\dream\Desktop\client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0732" y="4653136"/>
            <a:ext cx="492814" cy="960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3" descr="C:\Users\dream\Desktop\client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4581128"/>
            <a:ext cx="167029" cy="325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3" descr="C:\Users\dream\Desktop\client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4581128"/>
            <a:ext cx="167029" cy="325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3" descr="C:\Users\dream\Desktop\client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2980" y="2917412"/>
            <a:ext cx="167029" cy="325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8" descr="C:\Users\dream\Desktop\ap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3789040"/>
            <a:ext cx="202827" cy="503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직선 화살표 연결선 16"/>
          <p:cNvCxnSpPr/>
          <p:nvPr/>
        </p:nvCxnSpPr>
        <p:spPr bwMode="auto">
          <a:xfrm flipH="1">
            <a:off x="3982739" y="3518801"/>
            <a:ext cx="839540" cy="522237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8" name="직선 화살표 연결선 17"/>
          <p:cNvCxnSpPr>
            <a:endCxn id="6" idx="0"/>
          </p:cNvCxnSpPr>
          <p:nvPr/>
        </p:nvCxnSpPr>
        <p:spPr bwMode="auto">
          <a:xfrm>
            <a:off x="3779912" y="3423952"/>
            <a:ext cx="101414" cy="365088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9" name="직선 화살표 연결선 18"/>
          <p:cNvCxnSpPr/>
          <p:nvPr/>
        </p:nvCxnSpPr>
        <p:spPr bwMode="auto">
          <a:xfrm flipV="1">
            <a:off x="3239852" y="4149080"/>
            <a:ext cx="474444" cy="432048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1" name="직선 화살표 연결선 20"/>
          <p:cNvCxnSpPr/>
          <p:nvPr/>
        </p:nvCxnSpPr>
        <p:spPr bwMode="auto">
          <a:xfrm flipH="1" flipV="1">
            <a:off x="5854947" y="4293036"/>
            <a:ext cx="157213" cy="216084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2" name="직선 화살표 연결선 21"/>
          <p:cNvCxnSpPr/>
          <p:nvPr/>
        </p:nvCxnSpPr>
        <p:spPr bwMode="auto">
          <a:xfrm flipH="1">
            <a:off x="5854947" y="3286353"/>
            <a:ext cx="240727" cy="406220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6" name="직선 화살표 연결선 25"/>
          <p:cNvCxnSpPr/>
          <p:nvPr/>
        </p:nvCxnSpPr>
        <p:spPr bwMode="auto">
          <a:xfrm flipH="1" flipV="1">
            <a:off x="3982739" y="4324848"/>
            <a:ext cx="327541" cy="419134"/>
          </a:xfrm>
          <a:prstGeom prst="straightConnector1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8" name="직선 화살표 연결선 27"/>
          <p:cNvCxnSpPr/>
          <p:nvPr/>
        </p:nvCxnSpPr>
        <p:spPr bwMode="auto">
          <a:xfrm flipV="1">
            <a:off x="5027061" y="4293036"/>
            <a:ext cx="503287" cy="450946"/>
          </a:xfrm>
          <a:prstGeom prst="straightConnector1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226796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Conclusion</a:t>
            </a:r>
            <a:endParaRPr lang="en-US" altLang="ko-KR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endParaRPr lang="en-US" altLang="ko-KR" dirty="0" smtClean="0"/>
          </a:p>
          <a:p>
            <a:pPr marL="457200" lvl="1" indent="0">
              <a:buNone/>
            </a:pPr>
            <a:endParaRPr lang="en-US" altLang="ko-KR" dirty="0"/>
          </a:p>
          <a:p>
            <a:pPr marL="457200" lvl="1" indent="0">
              <a:buNone/>
            </a:pPr>
            <a:endParaRPr lang="en-US" altLang="ko-KR" dirty="0" smtClean="0"/>
          </a:p>
          <a:p>
            <a:pPr marL="457200" lvl="1" indent="0">
              <a:buNone/>
            </a:pPr>
            <a:endParaRPr lang="en-US" altLang="ko-KR" dirty="0"/>
          </a:p>
          <a:p>
            <a:pPr marL="457200" lvl="1" indent="0">
              <a:buNone/>
            </a:pPr>
            <a:endParaRPr lang="en-US" altLang="ko-KR" dirty="0" smtClean="0"/>
          </a:p>
          <a:p>
            <a:pPr marL="457200" lvl="1" indent="0">
              <a:buNone/>
            </a:pPr>
            <a:endParaRPr lang="en-US" altLang="ko-KR" dirty="0"/>
          </a:p>
          <a:p>
            <a:pPr marL="457200" lvl="1" indent="0">
              <a:buNone/>
            </a:pP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C61161-2E5C-46D0-95EC-509A5D61BACE}" type="slidenum">
              <a:rPr lang="en-US" altLang="ko-KR" smtClean="0"/>
              <a:pPr>
                <a:defRPr/>
              </a:pPr>
              <a:t>13</a:t>
            </a:fld>
            <a:endParaRPr lang="en-US" altLang="ko-KR" dirty="0"/>
          </a:p>
        </p:txBody>
      </p:sp>
      <p:sp>
        <p:nvSpPr>
          <p:cNvPr id="17" name="내용 개체 틀 2"/>
          <p:cNvSpPr txBox="1">
            <a:spLocks/>
          </p:cNvSpPr>
          <p:nvPr/>
        </p:nvSpPr>
        <p:spPr bwMode="auto">
          <a:xfrm>
            <a:off x="468313" y="1052513"/>
            <a:ext cx="8229600" cy="59048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rtl="0" eaLnBrk="0" fontAlgn="t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80000"/>
              <a:buFont typeface="Wingdings" pitchFamily="2" charset="2"/>
              <a:buChar char="q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t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8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t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Font typeface="굴림" panose="020B0600000101010101" pitchFamily="50" charset="-127"/>
              <a:buChar char="‒"/>
              <a:defRPr kumimoji="1" sz="18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t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80000"/>
              <a:buFont typeface="Wingdings" panose="05000000000000000000" pitchFamily="2" charset="2"/>
              <a:buChar char="ú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t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Font typeface="Wingdings" panose="05000000000000000000" pitchFamily="2" charset="2"/>
              <a:buChar char=" 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0" fontAlgn="t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 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0" fontAlgn="t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 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0" fontAlgn="t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 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0" fontAlgn="t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 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altLang="ko-KR" kern="0" dirty="0" smtClean="0"/>
              <a:t>Problem</a:t>
            </a:r>
            <a:endParaRPr lang="en-US" altLang="ko-KR" kern="0" dirty="0" smtClean="0"/>
          </a:p>
          <a:p>
            <a:pPr lvl="1"/>
            <a:r>
              <a:rPr lang="en-US" altLang="ko-KR" kern="0" dirty="0" smtClean="0"/>
              <a:t>Too much actions</a:t>
            </a:r>
          </a:p>
          <a:p>
            <a:pPr lvl="1"/>
            <a:r>
              <a:rPr lang="en-US" altLang="ko-KR" kern="0" dirty="0"/>
              <a:t>It requires too much </a:t>
            </a:r>
            <a:r>
              <a:rPr lang="en-US" altLang="ko-KR" kern="0" dirty="0" smtClean="0"/>
              <a:t>time</a:t>
            </a:r>
          </a:p>
          <a:p>
            <a:endParaRPr lang="en-US" altLang="ko-KR" kern="0" dirty="0" smtClean="0"/>
          </a:p>
          <a:p>
            <a:r>
              <a:rPr lang="en-US" altLang="ko-KR" kern="0" dirty="0" smtClean="0"/>
              <a:t>Solution</a:t>
            </a:r>
            <a:endParaRPr lang="en-US" altLang="ko-KR" kern="0" dirty="0"/>
          </a:p>
          <a:p>
            <a:pPr lvl="1"/>
            <a:r>
              <a:rPr lang="en-US" altLang="ko-KR" kern="0" dirty="0"/>
              <a:t>When there </a:t>
            </a:r>
            <a:r>
              <a:rPr lang="en-US" altLang="ko-KR" kern="0" dirty="0" smtClean="0"/>
              <a:t>is </a:t>
            </a:r>
            <a:r>
              <a:rPr lang="en-US" altLang="ko-KR" kern="0" dirty="0"/>
              <a:t>new </a:t>
            </a:r>
            <a:r>
              <a:rPr lang="en-US" altLang="ko-KR" kern="0" dirty="0" smtClean="0"/>
              <a:t>UE</a:t>
            </a:r>
          </a:p>
          <a:p>
            <a:pPr lvl="1"/>
            <a:r>
              <a:rPr lang="en-US" altLang="ko-KR" kern="0" dirty="0" smtClean="0"/>
              <a:t>Use both Full search and DQN</a:t>
            </a:r>
            <a:endParaRPr lang="en-US" altLang="ko-KR" kern="0" dirty="0"/>
          </a:p>
          <a:p>
            <a:pPr lvl="1"/>
            <a:endParaRPr lang="en-US" altLang="ko-KR" kern="0" dirty="0"/>
          </a:p>
        </p:txBody>
      </p:sp>
    </p:spTree>
    <p:extLst>
      <p:ext uri="{BB962C8B-B14F-4D97-AF65-F5344CB8AC3E}">
        <p14:creationId xmlns:p14="http://schemas.microsoft.com/office/powerpoint/2010/main" val="1892324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Future Work</a:t>
            </a:r>
            <a:endParaRPr lang="en-US" altLang="ko-KR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endParaRPr lang="en-US" altLang="ko-KR" dirty="0" smtClean="0"/>
          </a:p>
          <a:p>
            <a:pPr marL="457200" lvl="1" indent="0">
              <a:buNone/>
            </a:pPr>
            <a:endParaRPr lang="en-US" altLang="ko-KR" dirty="0"/>
          </a:p>
          <a:p>
            <a:pPr marL="457200" lvl="1" indent="0">
              <a:buNone/>
            </a:pPr>
            <a:endParaRPr lang="en-US" altLang="ko-KR" dirty="0" smtClean="0"/>
          </a:p>
          <a:p>
            <a:pPr marL="457200" lvl="1" indent="0">
              <a:buNone/>
            </a:pPr>
            <a:endParaRPr lang="en-US" altLang="ko-KR" dirty="0"/>
          </a:p>
          <a:p>
            <a:pPr marL="457200" lvl="1" indent="0">
              <a:buNone/>
            </a:pPr>
            <a:endParaRPr lang="en-US" altLang="ko-KR" dirty="0" smtClean="0"/>
          </a:p>
          <a:p>
            <a:pPr marL="457200" lvl="1" indent="0">
              <a:buNone/>
            </a:pPr>
            <a:endParaRPr lang="en-US" altLang="ko-KR" dirty="0"/>
          </a:p>
          <a:p>
            <a:pPr marL="457200" lvl="1" indent="0">
              <a:buNone/>
            </a:pP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C61161-2E5C-46D0-95EC-509A5D61BACE}" type="slidenum">
              <a:rPr lang="en-US" altLang="ko-KR" smtClean="0"/>
              <a:pPr>
                <a:defRPr/>
              </a:pPr>
              <a:t>14</a:t>
            </a:fld>
            <a:endParaRPr lang="en-US" altLang="ko-KR" dirty="0"/>
          </a:p>
        </p:txBody>
      </p:sp>
      <p:sp>
        <p:nvSpPr>
          <p:cNvPr id="17" name="내용 개체 틀 2"/>
          <p:cNvSpPr txBox="1">
            <a:spLocks/>
          </p:cNvSpPr>
          <p:nvPr/>
        </p:nvSpPr>
        <p:spPr bwMode="auto">
          <a:xfrm>
            <a:off x="468313" y="1052513"/>
            <a:ext cx="8229600" cy="59048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rtl="0" eaLnBrk="0" fontAlgn="t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80000"/>
              <a:buFont typeface="Wingdings" pitchFamily="2" charset="2"/>
              <a:buChar char="q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t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8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t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Font typeface="굴림" panose="020B0600000101010101" pitchFamily="50" charset="-127"/>
              <a:buChar char="‒"/>
              <a:defRPr kumimoji="1" sz="18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t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80000"/>
              <a:buFont typeface="Wingdings" panose="05000000000000000000" pitchFamily="2" charset="2"/>
              <a:buChar char="ú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t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Font typeface="Wingdings" panose="05000000000000000000" pitchFamily="2" charset="2"/>
              <a:buChar char=" 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0" fontAlgn="t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 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0" fontAlgn="t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 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0" fontAlgn="t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 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0" fontAlgn="t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 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altLang="ko-KR" kern="0" dirty="0" smtClean="0"/>
              <a:t>Possibility</a:t>
            </a:r>
            <a:endParaRPr lang="en-US" altLang="ko-KR" kern="0" dirty="0" smtClean="0"/>
          </a:p>
          <a:p>
            <a:pPr lvl="1"/>
            <a:r>
              <a:rPr lang="en-US" altLang="ko-KR" kern="0" dirty="0"/>
              <a:t>But there are still many </a:t>
            </a:r>
            <a:r>
              <a:rPr lang="en-US" altLang="ko-KR" kern="0" dirty="0" smtClean="0"/>
              <a:t>actions</a:t>
            </a:r>
          </a:p>
          <a:p>
            <a:pPr lvl="1"/>
            <a:r>
              <a:rPr lang="en-US" altLang="ko-KR" kern="0" dirty="0" smtClean="0"/>
              <a:t>Need </a:t>
            </a:r>
            <a:r>
              <a:rPr lang="en-US" altLang="ko-KR" kern="0" dirty="0"/>
              <a:t>to test if </a:t>
            </a:r>
            <a:r>
              <a:rPr lang="en-US" altLang="ko-KR" kern="0" dirty="0" smtClean="0"/>
              <a:t>it can be </a:t>
            </a:r>
            <a:r>
              <a:rPr lang="en-US" altLang="ko-KR" kern="0" dirty="0" err="1" smtClean="0"/>
              <a:t>trainned</a:t>
            </a:r>
            <a:endParaRPr lang="en-US" altLang="ko-KR" kern="0" dirty="0" smtClean="0"/>
          </a:p>
          <a:p>
            <a:pPr lvl="1"/>
            <a:endParaRPr lang="en-US" altLang="ko-KR" kern="0" dirty="0"/>
          </a:p>
        </p:txBody>
      </p:sp>
    </p:spTree>
    <p:extLst>
      <p:ext uri="{BB962C8B-B14F-4D97-AF65-F5344CB8AC3E}">
        <p14:creationId xmlns:p14="http://schemas.microsoft.com/office/powerpoint/2010/main" val="4189786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Contents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C61161-2E5C-46D0-95EC-509A5D61BACE}" type="slidenum">
              <a:rPr lang="en-US" altLang="ko-KR" smtClean="0"/>
              <a:pPr>
                <a:defRPr/>
              </a:pPr>
              <a:t>2</a:t>
            </a:fld>
            <a:endParaRPr lang="en-US" altLang="ko-KR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Previous</a:t>
            </a:r>
            <a:endParaRPr lang="en-US" altLang="ko-KR" dirty="0" smtClean="0"/>
          </a:p>
          <a:p>
            <a:r>
              <a:rPr lang="en-US" altLang="ko-KR" dirty="0" smtClean="0"/>
              <a:t>Problem</a:t>
            </a:r>
          </a:p>
          <a:p>
            <a:r>
              <a:rPr lang="en-US" altLang="ko-KR" dirty="0" smtClean="0"/>
              <a:t>Solution</a:t>
            </a:r>
            <a:endParaRPr lang="en-US" altLang="ko-KR" dirty="0" smtClean="0"/>
          </a:p>
          <a:p>
            <a:r>
              <a:rPr lang="en-US" altLang="ko-KR" dirty="0" smtClean="0"/>
              <a:t>Conclusion</a:t>
            </a:r>
          </a:p>
          <a:p>
            <a:r>
              <a:rPr lang="en-US" altLang="ko-KR" dirty="0" smtClean="0"/>
              <a:t>Future Work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07610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Previous</a:t>
            </a:r>
            <a:endParaRPr lang="en-US" altLang="ko-KR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endParaRPr lang="en-US" altLang="ko-KR" dirty="0" smtClean="0"/>
          </a:p>
          <a:p>
            <a:pPr marL="457200" lvl="1" indent="0">
              <a:buNone/>
            </a:pPr>
            <a:endParaRPr lang="en-US" altLang="ko-KR" dirty="0"/>
          </a:p>
          <a:p>
            <a:pPr marL="457200" lvl="1" indent="0">
              <a:buNone/>
            </a:pPr>
            <a:endParaRPr lang="en-US" altLang="ko-KR" dirty="0" smtClean="0"/>
          </a:p>
          <a:p>
            <a:pPr marL="457200" lvl="1" indent="0">
              <a:buNone/>
            </a:pPr>
            <a:endParaRPr lang="en-US" altLang="ko-KR" dirty="0"/>
          </a:p>
          <a:p>
            <a:pPr marL="457200" lvl="1" indent="0">
              <a:buNone/>
            </a:pPr>
            <a:endParaRPr lang="en-US" altLang="ko-KR" dirty="0" smtClean="0"/>
          </a:p>
          <a:p>
            <a:pPr marL="457200" lvl="1" indent="0">
              <a:buNone/>
            </a:pPr>
            <a:endParaRPr lang="en-US" altLang="ko-KR" dirty="0"/>
          </a:p>
          <a:p>
            <a:pPr marL="457200" lvl="1" indent="0">
              <a:buNone/>
            </a:pPr>
            <a:endParaRPr lang="en-US" altLang="ko-KR" dirty="0" smtClean="0"/>
          </a:p>
        </p:txBody>
      </p:sp>
      <p:sp>
        <p:nvSpPr>
          <p:cNvPr id="9" name="내용 개체 틀 2"/>
          <p:cNvSpPr txBox="1">
            <a:spLocks/>
          </p:cNvSpPr>
          <p:nvPr/>
        </p:nvSpPr>
        <p:spPr bwMode="auto">
          <a:xfrm>
            <a:off x="468313" y="1052514"/>
            <a:ext cx="8229600" cy="4742877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rtl="0" eaLnBrk="0" fontAlgn="t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80000"/>
              <a:buFont typeface="Wingdings" pitchFamily="2" charset="2"/>
              <a:buChar char="q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t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8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t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Font typeface="굴림" panose="020B0600000101010101" pitchFamily="50" charset="-127"/>
              <a:buChar char="‒"/>
              <a:defRPr kumimoji="1" sz="18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t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80000"/>
              <a:buFont typeface="Wingdings" panose="05000000000000000000" pitchFamily="2" charset="2"/>
              <a:buChar char="ú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t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Font typeface="Wingdings" panose="05000000000000000000" pitchFamily="2" charset="2"/>
              <a:buChar char=" 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0" fontAlgn="t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 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0" fontAlgn="t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 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0" fontAlgn="t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 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0" fontAlgn="t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 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altLang="ko-KR" kern="0" dirty="0" smtClean="0"/>
              <a:t>DQN(Deep Q Network)</a:t>
            </a:r>
          </a:p>
          <a:p>
            <a:pPr lvl="1"/>
            <a:r>
              <a:rPr lang="en-US" altLang="ko-KR" kern="0" dirty="0" smtClean="0"/>
              <a:t>From “</a:t>
            </a:r>
            <a:r>
              <a:rPr lang="en-US" altLang="ko-KR" dirty="0" smtClean="0"/>
              <a:t>Playing </a:t>
            </a:r>
            <a:r>
              <a:rPr lang="en-US" altLang="ko-KR" dirty="0"/>
              <a:t>Atari with Deep Reinforcement </a:t>
            </a:r>
            <a:r>
              <a:rPr lang="en-US" altLang="ko-KR" dirty="0" smtClean="0"/>
              <a:t>Learning”, Google DeepMind team,</a:t>
            </a:r>
            <a:r>
              <a:rPr lang="en-US" altLang="ko-KR" dirty="0"/>
              <a:t> NIPS </a:t>
            </a:r>
            <a:r>
              <a:rPr lang="en-US" altLang="ko-KR" dirty="0" smtClean="0"/>
              <a:t>2013</a:t>
            </a:r>
          </a:p>
          <a:p>
            <a:pPr lvl="1"/>
            <a:endParaRPr lang="en-US" altLang="ko-KR" kern="0" dirty="0"/>
          </a:p>
          <a:p>
            <a:pPr lvl="1"/>
            <a:endParaRPr lang="en-US" altLang="ko-KR" kern="0" dirty="0" smtClean="0"/>
          </a:p>
          <a:p>
            <a:pPr lvl="1"/>
            <a:endParaRPr lang="en-US" altLang="ko-KR" kern="0" dirty="0"/>
          </a:p>
          <a:p>
            <a:pPr lvl="1"/>
            <a:endParaRPr lang="en-US" altLang="ko-KR" kern="0" dirty="0" smtClean="0"/>
          </a:p>
          <a:p>
            <a:pPr lvl="1"/>
            <a:endParaRPr lang="en-US" altLang="ko-KR" kern="0" dirty="0" smtClean="0"/>
          </a:p>
          <a:p>
            <a:pPr lvl="1"/>
            <a:endParaRPr lang="en-US" altLang="ko-KR" kern="0" dirty="0"/>
          </a:p>
          <a:p>
            <a:pPr lvl="1"/>
            <a:endParaRPr lang="en-US" altLang="ko-KR" kern="0" dirty="0" smtClean="0"/>
          </a:p>
          <a:p>
            <a:pPr lvl="1"/>
            <a:endParaRPr lang="en-US" altLang="ko-KR" kern="0" dirty="0" smtClean="0"/>
          </a:p>
          <a:p>
            <a:endParaRPr lang="en-US" altLang="ko-KR" kern="0" dirty="0" smtClean="0"/>
          </a:p>
          <a:p>
            <a:endParaRPr lang="en-US" altLang="ko-KR" kern="0" dirty="0" smtClean="0"/>
          </a:p>
          <a:p>
            <a:pPr lvl="3"/>
            <a:endParaRPr lang="en-US" altLang="ko-KR" kern="0" dirty="0" smtClean="0"/>
          </a:p>
        </p:txBody>
      </p:sp>
      <p:pic>
        <p:nvPicPr>
          <p:cNvPr id="7170" name="Picture 2" descr="atari ê²ìì ëí ì´ë¯¸ì§ ê²ìê²°ê³¼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2708920"/>
            <a:ext cx="4475312" cy="2517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0" y="5921826"/>
            <a:ext cx="914400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50" dirty="0"/>
              <a:t>&lt; </a:t>
            </a:r>
            <a:r>
              <a:rPr lang="en-US" altLang="ko-KR" sz="1050" dirty="0">
                <a:hlinkClick r:id="rId4"/>
              </a:rPr>
              <a:t>https://www.youtube.com/watch?v=V1eYniJ0Rnk</a:t>
            </a:r>
            <a:r>
              <a:rPr lang="en-US" altLang="ko-KR" sz="1050" dirty="0"/>
              <a:t> &gt;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3108158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Previous</a:t>
            </a:r>
            <a:endParaRPr lang="en-US" altLang="ko-KR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endParaRPr lang="en-US" altLang="ko-KR" dirty="0" smtClean="0"/>
          </a:p>
          <a:p>
            <a:pPr marL="457200" lvl="1" indent="0">
              <a:buNone/>
            </a:pPr>
            <a:endParaRPr lang="en-US" altLang="ko-KR" dirty="0"/>
          </a:p>
          <a:p>
            <a:pPr marL="457200" lvl="1" indent="0">
              <a:buNone/>
            </a:pPr>
            <a:endParaRPr lang="en-US" altLang="ko-KR" dirty="0" smtClean="0"/>
          </a:p>
          <a:p>
            <a:pPr marL="457200" lvl="1" indent="0">
              <a:buNone/>
            </a:pPr>
            <a:endParaRPr lang="en-US" altLang="ko-KR" dirty="0"/>
          </a:p>
          <a:p>
            <a:pPr marL="457200" lvl="1" indent="0">
              <a:buNone/>
            </a:pPr>
            <a:endParaRPr lang="en-US" altLang="ko-KR" dirty="0" smtClean="0"/>
          </a:p>
          <a:p>
            <a:pPr marL="457200" lvl="1" indent="0">
              <a:buNone/>
            </a:pPr>
            <a:endParaRPr lang="en-US" altLang="ko-KR" dirty="0"/>
          </a:p>
          <a:p>
            <a:pPr marL="457200" lvl="1" indent="0">
              <a:buNone/>
            </a:pPr>
            <a:endParaRPr lang="en-US" altLang="ko-KR" dirty="0" smtClean="0"/>
          </a:p>
        </p:txBody>
      </p:sp>
      <p:sp>
        <p:nvSpPr>
          <p:cNvPr id="9" name="내용 개체 틀 2"/>
          <p:cNvSpPr txBox="1">
            <a:spLocks/>
          </p:cNvSpPr>
          <p:nvPr/>
        </p:nvSpPr>
        <p:spPr bwMode="auto">
          <a:xfrm>
            <a:off x="468313" y="1052514"/>
            <a:ext cx="8229600" cy="4742877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rtl="0" eaLnBrk="0" fontAlgn="t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80000"/>
              <a:buFont typeface="Wingdings" pitchFamily="2" charset="2"/>
              <a:buChar char="q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t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8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t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Font typeface="굴림" panose="020B0600000101010101" pitchFamily="50" charset="-127"/>
              <a:buChar char="‒"/>
              <a:defRPr kumimoji="1" sz="18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t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80000"/>
              <a:buFont typeface="Wingdings" panose="05000000000000000000" pitchFamily="2" charset="2"/>
              <a:buChar char="ú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t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Font typeface="Wingdings" panose="05000000000000000000" pitchFamily="2" charset="2"/>
              <a:buChar char=" 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0" fontAlgn="t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 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0" fontAlgn="t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 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0" fontAlgn="t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 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0" fontAlgn="t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 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altLang="ko-KR" kern="0" dirty="0" smtClean="0"/>
              <a:t>DQN(Deep Q Network)</a:t>
            </a:r>
          </a:p>
          <a:p>
            <a:pPr lvl="1"/>
            <a:endParaRPr lang="en-US" altLang="ko-KR" kern="0" dirty="0"/>
          </a:p>
          <a:p>
            <a:pPr lvl="1"/>
            <a:endParaRPr lang="en-US" altLang="ko-KR" kern="0" dirty="0" smtClean="0"/>
          </a:p>
          <a:p>
            <a:pPr lvl="1"/>
            <a:endParaRPr lang="en-US" altLang="ko-KR" kern="0" dirty="0"/>
          </a:p>
          <a:p>
            <a:pPr lvl="1"/>
            <a:endParaRPr lang="en-US" altLang="ko-KR" kern="0" dirty="0" smtClean="0"/>
          </a:p>
          <a:p>
            <a:pPr lvl="1"/>
            <a:endParaRPr lang="en-US" altLang="ko-KR" kern="0" dirty="0" smtClean="0"/>
          </a:p>
          <a:p>
            <a:pPr lvl="1"/>
            <a:endParaRPr lang="en-US" altLang="ko-KR" kern="0" dirty="0"/>
          </a:p>
          <a:p>
            <a:pPr lvl="1"/>
            <a:endParaRPr lang="en-US" altLang="ko-KR" kern="0" dirty="0" smtClean="0"/>
          </a:p>
          <a:p>
            <a:pPr lvl="1"/>
            <a:endParaRPr lang="en-US" altLang="ko-KR" kern="0" dirty="0" smtClean="0"/>
          </a:p>
          <a:p>
            <a:endParaRPr lang="en-US" altLang="ko-KR" kern="0" dirty="0" smtClean="0"/>
          </a:p>
          <a:p>
            <a:endParaRPr lang="en-US" altLang="ko-KR" kern="0" dirty="0" smtClean="0"/>
          </a:p>
          <a:p>
            <a:pPr lvl="3"/>
            <a:endParaRPr lang="en-US" altLang="ko-KR" kern="0" dirty="0" smtClean="0"/>
          </a:p>
        </p:txBody>
      </p:sp>
      <p:sp>
        <p:nvSpPr>
          <p:cNvPr id="7" name="직사각형 6"/>
          <p:cNvSpPr/>
          <p:nvPr/>
        </p:nvSpPr>
        <p:spPr>
          <a:xfrm>
            <a:off x="3126792" y="5921826"/>
            <a:ext cx="2952328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50" dirty="0" smtClean="0"/>
              <a:t>&lt; </a:t>
            </a:r>
            <a:r>
              <a:rPr lang="en-US" altLang="ko-KR" sz="1050" dirty="0" smtClean="0">
                <a:hlinkClick r:id="rId3"/>
              </a:rPr>
              <a:t>https</a:t>
            </a:r>
            <a:r>
              <a:rPr lang="en-US" altLang="ko-KR" sz="1050" dirty="0">
                <a:hlinkClick r:id="rId3"/>
              </a:rPr>
              <a:t>://</a:t>
            </a:r>
            <a:r>
              <a:rPr lang="en-US" altLang="ko-KR" sz="1050" dirty="0" smtClean="0">
                <a:hlinkClick r:id="rId3"/>
              </a:rPr>
              <a:t>ko.wikipedia.org/wiki/</a:t>
            </a:r>
            <a:r>
              <a:rPr lang="ko-KR" altLang="en-US" sz="1050" dirty="0" smtClean="0">
                <a:hlinkClick r:id="rId3"/>
              </a:rPr>
              <a:t>인공</a:t>
            </a:r>
            <a:r>
              <a:rPr lang="en-US" altLang="ko-KR" sz="1050" dirty="0" smtClean="0">
                <a:hlinkClick r:id="rId3"/>
              </a:rPr>
              <a:t>_</a:t>
            </a:r>
            <a:r>
              <a:rPr lang="ko-KR" altLang="en-US" sz="1050" dirty="0" smtClean="0"/>
              <a:t>신경망</a:t>
            </a:r>
            <a:r>
              <a:rPr lang="en-US" altLang="ko-KR" sz="1050" dirty="0" smtClean="0"/>
              <a:t> &gt;</a:t>
            </a:r>
            <a:endParaRPr lang="ko-KR" altLang="en-US" sz="1050" dirty="0"/>
          </a:p>
        </p:txBody>
      </p:sp>
      <p:pic>
        <p:nvPicPr>
          <p:cNvPr id="8" name="Picture 2" descr="https://upload.wikimedia.org/wikipedia/commons/thumb/4/46/Colored_neural_network.svg/300px-Colored_neural_network.sv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6565" y="1988840"/>
            <a:ext cx="2857500" cy="3438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2915816" y="2204864"/>
            <a:ext cx="936104" cy="2952328"/>
          </a:xfrm>
          <a:prstGeom prst="rect">
            <a:avLst/>
          </a:prstGeom>
          <a:ln w="28575">
            <a:solidFill>
              <a:srgbClr val="FF0000"/>
            </a:solidFill>
          </a:ln>
        </p:spPr>
        <p:txBody>
          <a:bodyPr wrap="none" rtlCol="0" anchor="ctr">
            <a:spAutoFit/>
          </a:bodyPr>
          <a:lstStyle/>
          <a:p>
            <a:pPr algn="ctr"/>
            <a:endParaRPr lang="ko-KR" altLang="en-US" sz="1200" i="1" smtClean="0">
              <a:solidFill>
                <a:srgbClr val="FF0000"/>
              </a:solidFill>
              <a:latin typeface="Cambria Math" panose="02040503050406030204" pitchFamily="18" charset="0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220072" y="2564904"/>
            <a:ext cx="936105" cy="2160240"/>
          </a:xfrm>
          <a:prstGeom prst="rect">
            <a:avLst/>
          </a:prstGeom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ko-KR" altLang="en-US" sz="1200" i="1" smtClean="0">
              <a:solidFill>
                <a:srgbClr val="FF0000"/>
              </a:solidFill>
              <a:latin typeface="Cambria Math" panose="020405030504060302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 bwMode="auto">
          <a:xfrm>
            <a:off x="2978147" y="1743208"/>
            <a:ext cx="811441" cy="400110"/>
          </a:xfrm>
          <a:prstGeom prst="rect">
            <a:avLst/>
          </a:prstGeom>
          <a:noFill/>
          <a:ln>
            <a:noFill/>
          </a:ln>
          <a:extLst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rgbClr val="FF0000"/>
                </a:solidFill>
              </a:rPr>
              <a:t>State</a:t>
            </a:r>
          </a:p>
        </p:txBody>
      </p:sp>
      <p:sp>
        <p:nvSpPr>
          <p:cNvPr id="12" name="TextBox 11"/>
          <p:cNvSpPr txBox="1"/>
          <p:nvPr/>
        </p:nvSpPr>
        <p:spPr bwMode="auto">
          <a:xfrm>
            <a:off x="5196643" y="2103248"/>
            <a:ext cx="982961" cy="400110"/>
          </a:xfrm>
          <a:prstGeom prst="rect">
            <a:avLst/>
          </a:prstGeom>
          <a:noFill/>
          <a:ln>
            <a:noFill/>
          </a:ln>
          <a:extLst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rgbClr val="FF0000"/>
                </a:solidFill>
              </a:rPr>
              <a:t>Action</a:t>
            </a:r>
            <a:endParaRPr lang="en-US" altLang="ko-KR" sz="2000" b="1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9433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Previous</a:t>
            </a:r>
            <a:endParaRPr lang="en-US" altLang="ko-KR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endParaRPr lang="en-US" altLang="ko-KR" dirty="0" smtClean="0"/>
          </a:p>
          <a:p>
            <a:pPr marL="457200" lvl="1" indent="0">
              <a:buNone/>
            </a:pPr>
            <a:endParaRPr lang="en-US" altLang="ko-KR" dirty="0"/>
          </a:p>
          <a:p>
            <a:pPr marL="457200" lvl="1" indent="0">
              <a:buNone/>
            </a:pPr>
            <a:endParaRPr lang="en-US" altLang="ko-KR" dirty="0" smtClean="0"/>
          </a:p>
          <a:p>
            <a:pPr marL="457200" lvl="1" indent="0">
              <a:buNone/>
            </a:pPr>
            <a:endParaRPr lang="en-US" altLang="ko-KR" dirty="0"/>
          </a:p>
          <a:p>
            <a:pPr marL="457200" lvl="1" indent="0">
              <a:buNone/>
            </a:pPr>
            <a:endParaRPr lang="en-US" altLang="ko-KR" dirty="0" smtClean="0"/>
          </a:p>
          <a:p>
            <a:pPr marL="457200" lvl="1" indent="0">
              <a:buNone/>
            </a:pPr>
            <a:endParaRPr lang="en-US" altLang="ko-KR" dirty="0"/>
          </a:p>
          <a:p>
            <a:pPr marL="457200" lvl="1" indent="0">
              <a:buNone/>
            </a:pPr>
            <a:endParaRPr lang="en-US" altLang="ko-KR" dirty="0" smtClean="0"/>
          </a:p>
        </p:txBody>
      </p:sp>
      <p:sp>
        <p:nvSpPr>
          <p:cNvPr id="9" name="내용 개체 틀 2"/>
          <p:cNvSpPr txBox="1">
            <a:spLocks/>
          </p:cNvSpPr>
          <p:nvPr/>
        </p:nvSpPr>
        <p:spPr bwMode="auto">
          <a:xfrm>
            <a:off x="468313" y="1052514"/>
            <a:ext cx="8229600" cy="4742877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rtl="0" eaLnBrk="0" fontAlgn="t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80000"/>
              <a:buFont typeface="Wingdings" pitchFamily="2" charset="2"/>
              <a:buChar char="q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t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8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t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Font typeface="굴림" panose="020B0600000101010101" pitchFamily="50" charset="-127"/>
              <a:buChar char="‒"/>
              <a:defRPr kumimoji="1" sz="18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t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80000"/>
              <a:buFont typeface="Wingdings" panose="05000000000000000000" pitchFamily="2" charset="2"/>
              <a:buChar char="ú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t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Font typeface="Wingdings" panose="05000000000000000000" pitchFamily="2" charset="2"/>
              <a:buChar char=" 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0" fontAlgn="t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 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0" fontAlgn="t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 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0" fontAlgn="t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 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0" fontAlgn="t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 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altLang="ko-KR" kern="0" dirty="0" smtClean="0"/>
              <a:t>3D input</a:t>
            </a:r>
          </a:p>
          <a:p>
            <a:pPr lvl="1"/>
            <a:r>
              <a:rPr lang="en-US" altLang="ko-KR" kern="0" dirty="0"/>
              <a:t>Usually input as video</a:t>
            </a:r>
          </a:p>
          <a:p>
            <a:pPr lvl="1"/>
            <a:r>
              <a:rPr lang="en-US" altLang="ko-KR" kern="0" dirty="0"/>
              <a:t>Collection of 2D images</a:t>
            </a:r>
          </a:p>
          <a:p>
            <a:pPr lvl="1"/>
            <a:endParaRPr lang="en-US" altLang="ko-KR" kern="0" dirty="0"/>
          </a:p>
          <a:p>
            <a:pPr lvl="1"/>
            <a:endParaRPr lang="en-US" altLang="ko-KR" kern="0" dirty="0" smtClean="0"/>
          </a:p>
          <a:p>
            <a:pPr lvl="1"/>
            <a:endParaRPr lang="en-US" altLang="ko-KR" kern="0" dirty="0"/>
          </a:p>
          <a:p>
            <a:pPr lvl="1"/>
            <a:endParaRPr lang="en-US" altLang="ko-KR" kern="0" dirty="0" smtClean="0"/>
          </a:p>
          <a:p>
            <a:pPr lvl="1"/>
            <a:endParaRPr lang="en-US" altLang="ko-KR" kern="0" dirty="0" smtClean="0"/>
          </a:p>
          <a:p>
            <a:pPr lvl="1"/>
            <a:endParaRPr lang="en-US" altLang="ko-KR" kern="0" dirty="0"/>
          </a:p>
          <a:p>
            <a:pPr lvl="1"/>
            <a:endParaRPr lang="en-US" altLang="ko-KR" kern="0" dirty="0" smtClean="0"/>
          </a:p>
          <a:p>
            <a:pPr lvl="1"/>
            <a:endParaRPr lang="en-US" altLang="ko-KR" kern="0" dirty="0" smtClean="0"/>
          </a:p>
          <a:p>
            <a:endParaRPr lang="en-US" altLang="ko-KR" kern="0" dirty="0" smtClean="0"/>
          </a:p>
          <a:p>
            <a:endParaRPr lang="en-US" altLang="ko-KR" kern="0" dirty="0" smtClean="0"/>
          </a:p>
          <a:p>
            <a:pPr lvl="3"/>
            <a:endParaRPr lang="en-US" altLang="ko-KR" kern="0" dirty="0" smtClean="0"/>
          </a:p>
        </p:txBody>
      </p:sp>
      <p:sp>
        <p:nvSpPr>
          <p:cNvPr id="13" name="직사각형 12"/>
          <p:cNvSpPr/>
          <p:nvPr/>
        </p:nvSpPr>
        <p:spPr>
          <a:xfrm>
            <a:off x="0" y="5921826"/>
            <a:ext cx="914400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50" dirty="0" smtClean="0"/>
              <a:t>&lt; </a:t>
            </a:r>
            <a:r>
              <a:rPr lang="en-US" altLang="ko-KR" sz="1050" dirty="0">
                <a:hlinkClick r:id="rId3"/>
              </a:rPr>
              <a:t>https://medium.com/apache-mxnet/1d-3d-convolutions-explained-with-ms-excel-5f88c0f35941</a:t>
            </a:r>
            <a:r>
              <a:rPr lang="en-US" altLang="ko-KR" sz="1050" dirty="0" smtClean="0"/>
              <a:t> &gt;</a:t>
            </a:r>
            <a:endParaRPr lang="ko-KR" altLang="en-US" sz="1050" dirty="0"/>
          </a:p>
        </p:txBody>
      </p:sp>
      <p:pic>
        <p:nvPicPr>
          <p:cNvPr id="14" name="Picture 2" descr="https://cdn-images-1.medium.com/max/800/1*ROD5gvIR8Octbo0uk6RzzA.gif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2455419"/>
            <a:ext cx="5359472" cy="3133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3076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Previous</a:t>
            </a:r>
            <a:endParaRPr lang="en-US" altLang="ko-KR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endParaRPr lang="en-US" altLang="ko-KR" dirty="0" smtClean="0"/>
          </a:p>
          <a:p>
            <a:pPr marL="457200" lvl="1" indent="0">
              <a:buNone/>
            </a:pPr>
            <a:endParaRPr lang="en-US" altLang="ko-KR" dirty="0"/>
          </a:p>
          <a:p>
            <a:pPr marL="457200" lvl="1" indent="0">
              <a:buNone/>
            </a:pPr>
            <a:endParaRPr lang="en-US" altLang="ko-KR" dirty="0" smtClean="0"/>
          </a:p>
          <a:p>
            <a:pPr marL="457200" lvl="1" indent="0">
              <a:buNone/>
            </a:pPr>
            <a:endParaRPr lang="en-US" altLang="ko-KR" dirty="0"/>
          </a:p>
          <a:p>
            <a:pPr marL="457200" lvl="1" indent="0">
              <a:buNone/>
            </a:pPr>
            <a:endParaRPr lang="en-US" altLang="ko-KR" dirty="0" smtClean="0"/>
          </a:p>
          <a:p>
            <a:pPr marL="457200" lvl="1" indent="0">
              <a:buNone/>
            </a:pPr>
            <a:endParaRPr lang="en-US" altLang="ko-KR" dirty="0"/>
          </a:p>
          <a:p>
            <a:pPr marL="457200" lvl="1" indent="0">
              <a:buNone/>
            </a:pPr>
            <a:endParaRPr lang="en-US" altLang="ko-KR" dirty="0" smtClean="0"/>
          </a:p>
        </p:txBody>
      </p:sp>
      <p:sp>
        <p:nvSpPr>
          <p:cNvPr id="9" name="내용 개체 틀 2"/>
          <p:cNvSpPr txBox="1">
            <a:spLocks/>
          </p:cNvSpPr>
          <p:nvPr/>
        </p:nvSpPr>
        <p:spPr bwMode="auto">
          <a:xfrm>
            <a:off x="468313" y="1052514"/>
            <a:ext cx="8229600" cy="4742877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rtl="0" eaLnBrk="0" fontAlgn="t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80000"/>
              <a:buFont typeface="Wingdings" pitchFamily="2" charset="2"/>
              <a:buChar char="q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t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8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t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Font typeface="굴림" panose="020B0600000101010101" pitchFamily="50" charset="-127"/>
              <a:buChar char="‒"/>
              <a:defRPr kumimoji="1" sz="18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t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80000"/>
              <a:buFont typeface="Wingdings" panose="05000000000000000000" pitchFamily="2" charset="2"/>
              <a:buChar char="ú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t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Font typeface="Wingdings" panose="05000000000000000000" pitchFamily="2" charset="2"/>
              <a:buChar char=" 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0" fontAlgn="t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 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0" fontAlgn="t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 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0" fontAlgn="t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 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0" fontAlgn="t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 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altLang="ko-KR" kern="0" dirty="0" smtClean="0"/>
              <a:t>State</a:t>
            </a:r>
          </a:p>
          <a:p>
            <a:pPr lvl="1"/>
            <a:r>
              <a:rPr lang="en-US" altLang="ko-KR" kern="0" dirty="0"/>
              <a:t>State[# of UE][# of AP</a:t>
            </a:r>
            <a:r>
              <a:rPr lang="en-US" altLang="ko-KR" kern="0" dirty="0" smtClean="0"/>
              <a:t>][Mode</a:t>
            </a:r>
            <a:r>
              <a:rPr lang="en-US" altLang="ko-KR" kern="0" dirty="0"/>
              <a:t>]</a:t>
            </a:r>
          </a:p>
          <a:p>
            <a:pPr lvl="1"/>
            <a:endParaRPr lang="en-US" altLang="ko-KR" kern="0" dirty="0" smtClean="0"/>
          </a:p>
          <a:p>
            <a:pPr lvl="1"/>
            <a:endParaRPr lang="en-US" altLang="ko-KR" kern="0" dirty="0"/>
          </a:p>
          <a:p>
            <a:pPr lvl="1"/>
            <a:endParaRPr lang="en-US" altLang="ko-KR" kern="0" dirty="0" smtClean="0"/>
          </a:p>
          <a:p>
            <a:pPr lvl="1"/>
            <a:endParaRPr lang="en-US" altLang="ko-KR" kern="0" dirty="0"/>
          </a:p>
          <a:p>
            <a:pPr lvl="1"/>
            <a:endParaRPr lang="en-US" altLang="ko-KR" kern="0" dirty="0" smtClean="0"/>
          </a:p>
          <a:p>
            <a:pPr lvl="1"/>
            <a:endParaRPr lang="en-US" altLang="ko-KR" kern="0" dirty="0" smtClean="0"/>
          </a:p>
          <a:p>
            <a:pPr lvl="1"/>
            <a:endParaRPr lang="en-US" altLang="ko-KR" kern="0" dirty="0"/>
          </a:p>
          <a:p>
            <a:pPr lvl="1"/>
            <a:endParaRPr lang="en-US" altLang="ko-KR" kern="0" dirty="0" smtClean="0"/>
          </a:p>
          <a:p>
            <a:pPr lvl="1"/>
            <a:endParaRPr lang="en-US" altLang="ko-KR" kern="0" dirty="0" smtClean="0"/>
          </a:p>
          <a:p>
            <a:endParaRPr lang="en-US" altLang="ko-KR" kern="0" dirty="0" smtClean="0"/>
          </a:p>
          <a:p>
            <a:endParaRPr lang="en-US" altLang="ko-KR" kern="0" dirty="0" smtClean="0"/>
          </a:p>
          <a:p>
            <a:pPr lvl="3"/>
            <a:endParaRPr lang="en-US" altLang="ko-KR" kern="0" dirty="0" smtClean="0"/>
          </a:p>
        </p:txBody>
      </p:sp>
      <p:grpSp>
        <p:nvGrpSpPr>
          <p:cNvPr id="21" name="그룹 20"/>
          <p:cNvGrpSpPr/>
          <p:nvPr/>
        </p:nvGrpSpPr>
        <p:grpSpPr>
          <a:xfrm>
            <a:off x="2771800" y="2178379"/>
            <a:ext cx="3600400" cy="2746455"/>
            <a:chOff x="2771800" y="2178379"/>
            <a:chExt cx="3600400" cy="2746455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91880" y="2924944"/>
              <a:ext cx="2304256" cy="1963698"/>
            </a:xfrm>
            <a:prstGeom prst="rect">
              <a:avLst/>
            </a:prstGeom>
          </p:spPr>
        </p:pic>
        <p:cxnSp>
          <p:nvCxnSpPr>
            <p:cNvPr id="10" name="직선 화살표 연결선 9"/>
            <p:cNvCxnSpPr/>
            <p:nvPr/>
          </p:nvCxnSpPr>
          <p:spPr bwMode="auto">
            <a:xfrm flipV="1">
              <a:off x="4572000" y="2178379"/>
              <a:ext cx="3176" cy="746565"/>
            </a:xfrm>
            <a:prstGeom prst="straightConnector1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5" name="직선 화살표 연결선 14"/>
            <p:cNvCxnSpPr/>
            <p:nvPr/>
          </p:nvCxnSpPr>
          <p:spPr bwMode="auto">
            <a:xfrm flipH="1">
              <a:off x="2771800" y="4365104"/>
              <a:ext cx="936104" cy="523539"/>
            </a:xfrm>
            <a:prstGeom prst="straightConnector1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7" name="직선 화살표 연결선 16"/>
            <p:cNvCxnSpPr/>
            <p:nvPr/>
          </p:nvCxnSpPr>
          <p:spPr bwMode="auto">
            <a:xfrm>
              <a:off x="5436096" y="4365104"/>
              <a:ext cx="936104" cy="559730"/>
            </a:xfrm>
            <a:prstGeom prst="straightConnector1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sp>
        <p:nvSpPr>
          <p:cNvPr id="23" name="직사각형 22"/>
          <p:cNvSpPr/>
          <p:nvPr/>
        </p:nvSpPr>
        <p:spPr>
          <a:xfrm>
            <a:off x="0" y="5921826"/>
            <a:ext cx="914400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50" dirty="0"/>
              <a:t>&lt; </a:t>
            </a:r>
            <a:r>
              <a:rPr lang="en-US" altLang="ko-KR" sz="1050" dirty="0">
                <a:hlinkClick r:id="rId4"/>
              </a:rPr>
              <a:t>https://sacko.tistory.com/16</a:t>
            </a:r>
            <a:r>
              <a:rPr lang="en-US" altLang="ko-KR" sz="1050" dirty="0"/>
              <a:t> &gt;</a:t>
            </a:r>
            <a:endParaRPr lang="ko-KR" altLang="en-US" sz="1050" dirty="0"/>
          </a:p>
        </p:txBody>
      </p:sp>
      <p:sp>
        <p:nvSpPr>
          <p:cNvPr id="24" name="TextBox 23"/>
          <p:cNvSpPr txBox="1"/>
          <p:nvPr/>
        </p:nvSpPr>
        <p:spPr bwMode="auto">
          <a:xfrm>
            <a:off x="2554339" y="4923873"/>
            <a:ext cx="397866" cy="276999"/>
          </a:xfrm>
          <a:prstGeom prst="rect">
            <a:avLst/>
          </a:prstGeom>
          <a:noFill/>
          <a:ln>
            <a:noFill/>
          </a:ln>
          <a:extLst/>
        </p:spPr>
        <p:txBody>
          <a:bodyPr wrap="none" rtlCol="0">
            <a:spAutoFit/>
          </a:bodyPr>
          <a:lstStyle/>
          <a:p>
            <a:r>
              <a:rPr lang="en-US" altLang="ko-KR" sz="1200" b="1" dirty="0" smtClean="0"/>
              <a:t>UE</a:t>
            </a:r>
            <a:endParaRPr lang="en-US" altLang="ko-KR" sz="1200" b="1" dirty="0" smtClean="0"/>
          </a:p>
        </p:txBody>
      </p:sp>
      <p:sp>
        <p:nvSpPr>
          <p:cNvPr id="25" name="TextBox 24"/>
          <p:cNvSpPr txBox="1"/>
          <p:nvPr/>
        </p:nvSpPr>
        <p:spPr bwMode="auto">
          <a:xfrm>
            <a:off x="4289603" y="1913444"/>
            <a:ext cx="587020" cy="276999"/>
          </a:xfrm>
          <a:prstGeom prst="rect">
            <a:avLst/>
          </a:prstGeom>
          <a:noFill/>
          <a:ln>
            <a:noFill/>
          </a:ln>
          <a:extLst/>
        </p:spPr>
        <p:txBody>
          <a:bodyPr wrap="none" rtlCol="0">
            <a:spAutoFit/>
          </a:bodyPr>
          <a:lstStyle/>
          <a:p>
            <a:r>
              <a:rPr lang="en-US" altLang="ko-KR" sz="1200" b="1" dirty="0" smtClean="0"/>
              <a:t>Mode</a:t>
            </a:r>
            <a:endParaRPr lang="en-US" altLang="ko-KR" sz="1200" b="1" dirty="0" smtClean="0"/>
          </a:p>
        </p:txBody>
      </p:sp>
      <p:sp>
        <p:nvSpPr>
          <p:cNvPr id="26" name="TextBox 25"/>
          <p:cNvSpPr txBox="1"/>
          <p:nvPr/>
        </p:nvSpPr>
        <p:spPr bwMode="auto">
          <a:xfrm>
            <a:off x="6228184" y="4944614"/>
            <a:ext cx="397866" cy="276999"/>
          </a:xfrm>
          <a:prstGeom prst="rect">
            <a:avLst/>
          </a:prstGeom>
          <a:noFill/>
          <a:ln>
            <a:noFill/>
          </a:ln>
          <a:extLst/>
        </p:spPr>
        <p:txBody>
          <a:bodyPr wrap="none" rtlCol="0">
            <a:spAutoFit/>
          </a:bodyPr>
          <a:lstStyle/>
          <a:p>
            <a:r>
              <a:rPr lang="en-US" altLang="ko-KR" sz="1200" b="1" dirty="0" smtClean="0"/>
              <a:t>AP</a:t>
            </a:r>
            <a:endParaRPr lang="en-US" altLang="ko-KR" sz="1200" b="1" dirty="0" smtClean="0"/>
          </a:p>
        </p:txBody>
      </p:sp>
      <p:sp>
        <p:nvSpPr>
          <p:cNvPr id="27" name="TextBox 26"/>
          <p:cNvSpPr txBox="1"/>
          <p:nvPr/>
        </p:nvSpPr>
        <p:spPr bwMode="auto">
          <a:xfrm>
            <a:off x="6737950" y="1120598"/>
            <a:ext cx="1650473" cy="1077218"/>
          </a:xfrm>
          <a:prstGeom prst="rect">
            <a:avLst/>
          </a:prstGeom>
          <a:noFill/>
          <a:ln>
            <a:solidFill>
              <a:schemeClr val="bg2"/>
            </a:solidFill>
          </a:ln>
          <a:extLst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latin typeface="Cambria Math" panose="02040503050406030204" pitchFamily="18" charset="0"/>
              </a:rPr>
              <a:t>Mode</a:t>
            </a:r>
          </a:p>
          <a:p>
            <a:r>
              <a:rPr lang="en-US" altLang="ko-KR" sz="1600" dirty="0" smtClean="0">
                <a:latin typeface="Cambria Math" panose="02040503050406030204" pitchFamily="18" charset="0"/>
              </a:rPr>
              <a:t>0: connection</a:t>
            </a:r>
          </a:p>
          <a:p>
            <a:r>
              <a:rPr lang="en-US" altLang="ko-KR" sz="1600" dirty="0" smtClean="0">
                <a:latin typeface="Cambria Math" panose="02040503050406030204" pitchFamily="18" charset="0"/>
              </a:rPr>
              <a:t>1: resource</a:t>
            </a:r>
          </a:p>
          <a:p>
            <a:r>
              <a:rPr lang="en-US" altLang="ko-KR" sz="1600" dirty="0" smtClean="0">
                <a:latin typeface="Cambria Math" panose="02040503050406030204" pitchFamily="18" charset="0"/>
              </a:rPr>
              <a:t>2: bitrate </a:t>
            </a:r>
          </a:p>
        </p:txBody>
      </p:sp>
    </p:spTree>
    <p:extLst>
      <p:ext uri="{BB962C8B-B14F-4D97-AF65-F5344CB8AC3E}">
        <p14:creationId xmlns:p14="http://schemas.microsoft.com/office/powerpoint/2010/main" val="2766092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Previous</a:t>
            </a:r>
            <a:endParaRPr lang="en-US" altLang="ko-KR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endParaRPr lang="en-US" altLang="ko-KR" dirty="0" smtClean="0"/>
          </a:p>
          <a:p>
            <a:pPr marL="457200" lvl="1" indent="0">
              <a:buNone/>
            </a:pPr>
            <a:endParaRPr lang="en-US" altLang="ko-KR" dirty="0"/>
          </a:p>
          <a:p>
            <a:pPr marL="457200" lvl="1" indent="0">
              <a:buNone/>
            </a:pPr>
            <a:endParaRPr lang="en-US" altLang="ko-KR" dirty="0" smtClean="0"/>
          </a:p>
          <a:p>
            <a:pPr marL="457200" lvl="1" indent="0">
              <a:buNone/>
            </a:pPr>
            <a:endParaRPr lang="en-US" altLang="ko-KR" dirty="0"/>
          </a:p>
          <a:p>
            <a:pPr marL="457200" lvl="1" indent="0">
              <a:buNone/>
            </a:pPr>
            <a:endParaRPr lang="en-US" altLang="ko-KR" dirty="0" smtClean="0"/>
          </a:p>
          <a:p>
            <a:pPr marL="457200" lvl="1" indent="0">
              <a:buNone/>
            </a:pPr>
            <a:endParaRPr lang="en-US" altLang="ko-KR" dirty="0"/>
          </a:p>
          <a:p>
            <a:pPr marL="457200" lvl="1" indent="0">
              <a:buNone/>
            </a:pPr>
            <a:endParaRPr lang="en-US" altLang="ko-KR" dirty="0" smtClean="0"/>
          </a:p>
        </p:txBody>
      </p:sp>
      <p:sp>
        <p:nvSpPr>
          <p:cNvPr id="9" name="내용 개체 틀 2"/>
          <p:cNvSpPr txBox="1">
            <a:spLocks/>
          </p:cNvSpPr>
          <p:nvPr/>
        </p:nvSpPr>
        <p:spPr bwMode="auto">
          <a:xfrm>
            <a:off x="468313" y="1052514"/>
            <a:ext cx="8229600" cy="4742877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rtl="0" eaLnBrk="0" fontAlgn="t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80000"/>
              <a:buFont typeface="Wingdings" pitchFamily="2" charset="2"/>
              <a:buChar char="q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t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8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t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Font typeface="굴림" panose="020B0600000101010101" pitchFamily="50" charset="-127"/>
              <a:buChar char="‒"/>
              <a:defRPr kumimoji="1" sz="18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t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80000"/>
              <a:buFont typeface="Wingdings" panose="05000000000000000000" pitchFamily="2" charset="2"/>
              <a:buChar char="ú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t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Font typeface="Wingdings" panose="05000000000000000000" pitchFamily="2" charset="2"/>
              <a:buChar char=" 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0" fontAlgn="t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 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0" fontAlgn="t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 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0" fontAlgn="t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 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0" fontAlgn="t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 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altLang="ko-KR" kern="0" dirty="0" smtClean="0"/>
              <a:t>Action</a:t>
            </a:r>
          </a:p>
          <a:p>
            <a:pPr lvl="1"/>
            <a:r>
              <a:rPr lang="en-US" altLang="ko-KR" kern="0" dirty="0" smtClean="0"/>
              <a:t>Expanding bitmask</a:t>
            </a:r>
          </a:p>
          <a:p>
            <a:pPr lvl="1"/>
            <a:r>
              <a:rPr lang="en-US" altLang="ko-KR" kern="0" dirty="0"/>
              <a:t>Ex) </a:t>
            </a:r>
          </a:p>
          <a:p>
            <a:pPr marL="457200" lvl="1" indent="0">
              <a:buNone/>
            </a:pPr>
            <a:r>
              <a:rPr lang="en-US" altLang="ko-KR" sz="3200" kern="0" dirty="0"/>
              <a:t>	</a:t>
            </a:r>
            <a:r>
              <a:rPr lang="en-US" altLang="ko-KR" sz="3200" kern="0" dirty="0" smtClean="0"/>
              <a:t>103240 </a:t>
            </a:r>
            <a:r>
              <a:rPr lang="en-US" altLang="ko-KR" sz="3200" kern="0" dirty="0"/>
              <a:t>x 402130</a:t>
            </a:r>
          </a:p>
          <a:p>
            <a:pPr lvl="1"/>
            <a:endParaRPr lang="en-US" altLang="ko-KR" kern="0" dirty="0"/>
          </a:p>
          <a:p>
            <a:pPr lvl="1"/>
            <a:endParaRPr lang="en-US" altLang="ko-KR" kern="0" dirty="0" smtClean="0"/>
          </a:p>
          <a:p>
            <a:pPr lvl="1"/>
            <a:endParaRPr lang="en-US" altLang="ko-KR" kern="0" dirty="0"/>
          </a:p>
          <a:p>
            <a:pPr lvl="1"/>
            <a:endParaRPr lang="en-US" altLang="ko-KR" kern="0" dirty="0" smtClean="0"/>
          </a:p>
          <a:p>
            <a:pPr lvl="1"/>
            <a:endParaRPr lang="en-US" altLang="ko-KR" kern="0" dirty="0"/>
          </a:p>
          <a:p>
            <a:pPr lvl="1"/>
            <a:endParaRPr lang="en-US" altLang="ko-KR" kern="0" dirty="0" smtClean="0"/>
          </a:p>
          <a:p>
            <a:pPr lvl="1"/>
            <a:endParaRPr lang="en-US" altLang="ko-KR" kern="0" dirty="0" smtClean="0"/>
          </a:p>
          <a:p>
            <a:pPr lvl="1"/>
            <a:endParaRPr lang="en-US" altLang="ko-KR" kern="0" dirty="0"/>
          </a:p>
          <a:p>
            <a:pPr lvl="1"/>
            <a:endParaRPr lang="en-US" altLang="ko-KR" kern="0" dirty="0" smtClean="0"/>
          </a:p>
          <a:p>
            <a:pPr lvl="1"/>
            <a:endParaRPr lang="en-US" altLang="ko-KR" kern="0" dirty="0" smtClean="0"/>
          </a:p>
          <a:p>
            <a:endParaRPr lang="en-US" altLang="ko-KR" kern="0" dirty="0" smtClean="0"/>
          </a:p>
          <a:p>
            <a:endParaRPr lang="en-US" altLang="ko-KR" kern="0" dirty="0" smtClean="0"/>
          </a:p>
          <a:p>
            <a:pPr lvl="3"/>
            <a:endParaRPr lang="en-US" altLang="ko-KR" kern="0" dirty="0" smtClean="0"/>
          </a:p>
        </p:txBody>
      </p:sp>
      <p:sp>
        <p:nvSpPr>
          <p:cNvPr id="23" name="직사각형 22"/>
          <p:cNvSpPr/>
          <p:nvPr/>
        </p:nvSpPr>
        <p:spPr>
          <a:xfrm>
            <a:off x="0" y="5921826"/>
            <a:ext cx="914400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50" dirty="0"/>
              <a:t>&lt; </a:t>
            </a:r>
            <a:r>
              <a:rPr lang="en-US" altLang="ko-KR" sz="1050" dirty="0">
                <a:hlinkClick r:id="rId3"/>
              </a:rPr>
              <a:t>https://sacko.tistory.com/16</a:t>
            </a:r>
            <a:r>
              <a:rPr lang="en-US" altLang="ko-KR" sz="1050" dirty="0"/>
              <a:t> &gt;</a:t>
            </a:r>
            <a:endParaRPr lang="ko-KR" altLang="en-US" sz="1050" dirty="0"/>
          </a:p>
        </p:txBody>
      </p:sp>
      <p:grpSp>
        <p:nvGrpSpPr>
          <p:cNvPr id="5" name="그룹 4"/>
          <p:cNvGrpSpPr/>
          <p:nvPr/>
        </p:nvGrpSpPr>
        <p:grpSpPr>
          <a:xfrm>
            <a:off x="1115616" y="2276536"/>
            <a:ext cx="3623715" cy="851415"/>
            <a:chOff x="1380333" y="3788704"/>
            <a:chExt cx="3623715" cy="851415"/>
          </a:xfrm>
        </p:grpSpPr>
        <p:sp>
          <p:nvSpPr>
            <p:cNvPr id="16" name="직사각형 15"/>
            <p:cNvSpPr/>
            <p:nvPr/>
          </p:nvSpPr>
          <p:spPr>
            <a:xfrm>
              <a:off x="2159732" y="3788704"/>
              <a:ext cx="288032" cy="432048"/>
            </a:xfrm>
            <a:prstGeom prst="rect">
              <a:avLst/>
            </a:prstGeom>
            <a:ln w="38100">
              <a:solidFill>
                <a:srgbClr val="FF0000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endParaRPr lang="ko-KR" altLang="en-US" sz="1200" i="1" smtClean="0">
                <a:solidFill>
                  <a:srgbClr val="FF0000"/>
                </a:solidFill>
                <a:latin typeface="Cambria Math" panose="02040503050406030204" pitchFamily="18" charset="0"/>
              </a:endParaRP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3923159" y="3788704"/>
              <a:ext cx="288032" cy="432048"/>
            </a:xfrm>
            <a:prstGeom prst="rect">
              <a:avLst/>
            </a:prstGeom>
            <a:ln w="38100">
              <a:solidFill>
                <a:srgbClr val="FF0000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endParaRPr lang="ko-KR" altLang="en-US" sz="1200" i="1" smtClean="0">
                <a:solidFill>
                  <a:srgbClr val="FF0000"/>
                </a:solidFill>
                <a:latin typeface="Cambria Math" panose="02040503050406030204" pitchFamily="18" charset="0"/>
              </a:endParaRPr>
            </a:p>
          </p:txBody>
        </p:sp>
        <p:cxnSp>
          <p:nvCxnSpPr>
            <p:cNvPr id="19" name="직선 연결선 18"/>
            <p:cNvCxnSpPr/>
            <p:nvPr/>
          </p:nvCxnSpPr>
          <p:spPr bwMode="auto">
            <a:xfrm>
              <a:off x="1547664" y="4221088"/>
              <a:ext cx="1224136" cy="0"/>
            </a:xfrm>
            <a:prstGeom prst="line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0" name="직선 연결선 19"/>
            <p:cNvCxnSpPr/>
            <p:nvPr/>
          </p:nvCxnSpPr>
          <p:spPr bwMode="auto">
            <a:xfrm>
              <a:off x="3311091" y="4221088"/>
              <a:ext cx="1224136" cy="0"/>
            </a:xfrm>
            <a:prstGeom prst="line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2" name="TextBox 21"/>
            <p:cNvSpPr txBox="1"/>
            <p:nvPr/>
          </p:nvSpPr>
          <p:spPr bwMode="auto">
            <a:xfrm>
              <a:off x="1380333" y="4221088"/>
              <a:ext cx="1606722" cy="400110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 rtlCol="0">
              <a:spAutoFit/>
            </a:bodyPr>
            <a:lstStyle/>
            <a:p>
              <a:r>
                <a:rPr lang="en-US" altLang="ko-KR" sz="2000" dirty="0" smtClean="0">
                  <a:solidFill>
                    <a:srgbClr val="FF0000"/>
                  </a:solidFill>
                </a:rPr>
                <a:t>AP selection</a:t>
              </a:r>
              <a:endParaRPr lang="ko-KR" alt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28" name="TextBox 27"/>
            <p:cNvSpPr txBox="1"/>
            <p:nvPr/>
          </p:nvSpPr>
          <p:spPr bwMode="auto">
            <a:xfrm>
              <a:off x="2995165" y="4240009"/>
              <a:ext cx="2008883" cy="400110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 rtlCol="0">
              <a:spAutoFit/>
            </a:bodyPr>
            <a:lstStyle/>
            <a:p>
              <a:r>
                <a:rPr lang="en-US" altLang="ko-KR" sz="2000" dirty="0" smtClean="0">
                  <a:solidFill>
                    <a:srgbClr val="FF0000"/>
                  </a:solidFill>
                </a:rPr>
                <a:t>Bitrate selection</a:t>
              </a:r>
              <a:endParaRPr lang="ko-KR" altLang="en-US" sz="2000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94564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Problem</a:t>
            </a:r>
            <a:endParaRPr lang="en-US" altLang="ko-KR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endParaRPr lang="en-US" altLang="ko-KR" dirty="0" smtClean="0"/>
          </a:p>
          <a:p>
            <a:pPr marL="457200" lvl="1" indent="0">
              <a:buNone/>
            </a:pPr>
            <a:endParaRPr lang="en-US" altLang="ko-KR" dirty="0"/>
          </a:p>
          <a:p>
            <a:pPr marL="457200" lvl="1" indent="0">
              <a:buNone/>
            </a:pPr>
            <a:endParaRPr lang="en-US" altLang="ko-KR" dirty="0" smtClean="0"/>
          </a:p>
          <a:p>
            <a:pPr marL="457200" lvl="1" indent="0">
              <a:buNone/>
            </a:pPr>
            <a:endParaRPr lang="en-US" altLang="ko-KR" dirty="0"/>
          </a:p>
          <a:p>
            <a:pPr marL="457200" lvl="1" indent="0">
              <a:buNone/>
            </a:pPr>
            <a:endParaRPr lang="en-US" altLang="ko-KR" dirty="0" smtClean="0"/>
          </a:p>
          <a:p>
            <a:pPr marL="457200" lvl="1" indent="0">
              <a:buNone/>
            </a:pPr>
            <a:endParaRPr lang="en-US" altLang="ko-KR" dirty="0"/>
          </a:p>
          <a:p>
            <a:pPr marL="457200" lvl="1" indent="0">
              <a:buNone/>
            </a:pPr>
            <a:endParaRPr lang="en-US" altLang="ko-KR" dirty="0" smtClean="0"/>
          </a:p>
        </p:txBody>
      </p:sp>
      <p:sp>
        <p:nvSpPr>
          <p:cNvPr id="9" name="내용 개체 틀 2"/>
          <p:cNvSpPr txBox="1">
            <a:spLocks/>
          </p:cNvSpPr>
          <p:nvPr/>
        </p:nvSpPr>
        <p:spPr bwMode="auto">
          <a:xfrm>
            <a:off x="468313" y="1052514"/>
            <a:ext cx="8229600" cy="4742877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rtl="0" eaLnBrk="0" fontAlgn="t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80000"/>
              <a:buFont typeface="Wingdings" pitchFamily="2" charset="2"/>
              <a:buChar char="q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t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8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t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Font typeface="굴림" panose="020B0600000101010101" pitchFamily="50" charset="-127"/>
              <a:buChar char="‒"/>
              <a:defRPr kumimoji="1" sz="18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t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80000"/>
              <a:buFont typeface="Wingdings" panose="05000000000000000000" pitchFamily="2" charset="2"/>
              <a:buChar char="ú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t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Font typeface="Wingdings" panose="05000000000000000000" pitchFamily="2" charset="2"/>
              <a:buChar char=" 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0" fontAlgn="t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 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0" fontAlgn="t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 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0" fontAlgn="t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 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0" fontAlgn="t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 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altLang="ko-KR" kern="0" dirty="0" smtClean="0"/>
              <a:t>Action</a:t>
            </a:r>
          </a:p>
          <a:p>
            <a:pPr lvl="1"/>
            <a:endParaRPr lang="en-US" altLang="ko-KR" kern="0" dirty="0" smtClean="0"/>
          </a:p>
          <a:p>
            <a:pPr lvl="1"/>
            <a:endParaRPr lang="en-US" altLang="ko-KR" kern="0" dirty="0"/>
          </a:p>
          <a:p>
            <a:pPr lvl="1"/>
            <a:endParaRPr lang="en-US" altLang="ko-KR" kern="0" dirty="0" smtClean="0"/>
          </a:p>
          <a:p>
            <a:pPr lvl="1"/>
            <a:endParaRPr lang="en-US" altLang="ko-KR" kern="0" dirty="0"/>
          </a:p>
          <a:p>
            <a:pPr lvl="1"/>
            <a:endParaRPr lang="en-US" altLang="ko-KR" kern="0" dirty="0" smtClean="0"/>
          </a:p>
          <a:p>
            <a:pPr lvl="1"/>
            <a:endParaRPr lang="en-US" altLang="ko-KR" kern="0" dirty="0" smtClean="0"/>
          </a:p>
          <a:p>
            <a:pPr lvl="1"/>
            <a:endParaRPr lang="en-US" altLang="ko-KR" kern="0" dirty="0"/>
          </a:p>
          <a:p>
            <a:pPr lvl="1"/>
            <a:endParaRPr lang="en-US" altLang="ko-KR" kern="0" dirty="0" smtClean="0"/>
          </a:p>
          <a:p>
            <a:pPr lvl="1"/>
            <a:endParaRPr lang="en-US" altLang="ko-KR" kern="0" dirty="0" smtClean="0"/>
          </a:p>
          <a:p>
            <a:endParaRPr lang="en-US" altLang="ko-KR" kern="0" dirty="0" smtClean="0"/>
          </a:p>
          <a:p>
            <a:endParaRPr lang="en-US" altLang="ko-KR" kern="0" dirty="0" smtClean="0"/>
          </a:p>
          <a:p>
            <a:pPr lvl="3"/>
            <a:endParaRPr lang="en-US" altLang="ko-KR" kern="0" dirty="0" smtClean="0"/>
          </a:p>
        </p:txBody>
      </p:sp>
      <p:pic>
        <p:nvPicPr>
          <p:cNvPr id="15" name="Picture 2" descr="https://upload.wikimedia.org/wikipedia/commons/thumb/4/46/Colored_neural_network.svg/300px-Colored_neural_network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6565" y="1988840"/>
            <a:ext cx="2857500" cy="3438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그룹 16"/>
          <p:cNvGrpSpPr/>
          <p:nvPr/>
        </p:nvGrpSpPr>
        <p:grpSpPr>
          <a:xfrm>
            <a:off x="6732256" y="3343118"/>
            <a:ext cx="1008096" cy="661946"/>
            <a:chOff x="6732256" y="3005477"/>
            <a:chExt cx="1008096" cy="661946"/>
          </a:xfrm>
        </p:grpSpPr>
        <p:sp>
          <p:nvSpPr>
            <p:cNvPr id="21" name="TextBox 20"/>
            <p:cNvSpPr txBox="1"/>
            <p:nvPr/>
          </p:nvSpPr>
          <p:spPr bwMode="auto">
            <a:xfrm>
              <a:off x="6769358" y="3005477"/>
              <a:ext cx="939681" cy="400110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 smtClean="0"/>
                <a:t>action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4" name="TextBox 23"/>
                <p:cNvSpPr txBox="1"/>
                <p:nvPr/>
              </p:nvSpPr>
              <p:spPr bwMode="auto">
                <a:xfrm>
                  <a:off x="6732256" y="3328869"/>
                  <a:ext cx="1008096" cy="338554"/>
                </a:xfrm>
                <a:prstGeom prst="rect">
                  <a:avLst/>
                </a:prstGeom>
                <a:noFill/>
                <a:ln>
                  <a:noFill/>
                </a:ln>
                <a:extLst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ko-KR" sz="16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p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</m:sSup>
                        <m:r>
                          <a:rPr lang="en-US" altLang="ko-KR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p>
                          <m:sSup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p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</m:sSup>
                      </m:oMath>
                    </m:oMathPara>
                  </a14:m>
                  <a:endParaRPr lang="en-US" altLang="ko-KR" sz="1600" dirty="0" smtClean="0"/>
                </a:p>
              </p:txBody>
            </p:sp>
          </mc:Choice>
          <mc:Fallback>
            <p:sp>
              <p:nvSpPr>
                <p:cNvPr id="24" name="TextBox 2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6732256" y="3328869"/>
                  <a:ext cx="1008096" cy="33855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noFill/>
                </a:ln>
                <a:extLst/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5" name="그룹 24"/>
          <p:cNvGrpSpPr/>
          <p:nvPr/>
        </p:nvGrpSpPr>
        <p:grpSpPr>
          <a:xfrm>
            <a:off x="1352995" y="3415126"/>
            <a:ext cx="1200777" cy="656423"/>
            <a:chOff x="1352995" y="3005477"/>
            <a:chExt cx="1200777" cy="656423"/>
          </a:xfrm>
        </p:grpSpPr>
        <p:sp>
          <p:nvSpPr>
            <p:cNvPr id="26" name="TextBox 25"/>
            <p:cNvSpPr txBox="1"/>
            <p:nvPr/>
          </p:nvSpPr>
          <p:spPr bwMode="auto">
            <a:xfrm>
              <a:off x="1547664" y="3005477"/>
              <a:ext cx="811441" cy="400110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 smtClean="0"/>
                <a:t>State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/>
                <p:cNvSpPr txBox="1"/>
                <p:nvPr/>
              </p:nvSpPr>
              <p:spPr bwMode="auto">
                <a:xfrm>
                  <a:off x="1352995" y="3323346"/>
                  <a:ext cx="1200777" cy="338554"/>
                </a:xfrm>
                <a:prstGeom prst="rect">
                  <a:avLst/>
                </a:prstGeom>
                <a:noFill/>
                <a:ln>
                  <a:noFill/>
                </a:ln>
                <a:extLst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altLang="ko-KR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ko-KR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  <m:r>
                          <a:rPr lang="en-US" altLang="ko-K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ko-KR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oMath>
                    </m:oMathPara>
                  </a14:m>
                  <a:endParaRPr lang="en-US" altLang="ko-KR" sz="1600" dirty="0" smtClean="0"/>
                </a:p>
              </p:txBody>
            </p:sp>
          </mc:Choice>
          <mc:Fallback xmlns="">
            <p:sp>
              <p:nvSpPr>
                <p:cNvPr id="11" name="TextBox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352995" y="3323346"/>
                  <a:ext cx="1200777" cy="338554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noFill/>
                </a:ln>
                <a:extLst/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/>
              <p:cNvSpPr txBox="1"/>
              <p:nvPr/>
            </p:nvSpPr>
            <p:spPr bwMode="auto">
              <a:xfrm>
                <a:off x="6737951" y="1120598"/>
                <a:ext cx="1871923" cy="1077218"/>
              </a:xfrm>
              <a:prstGeom prst="rect">
                <a:avLst/>
              </a:prstGeom>
              <a:noFill/>
              <a:ln>
                <a:solidFill>
                  <a:schemeClr val="bg2"/>
                </a:solidFill>
              </a:ln>
              <a:extLst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altLang="ko-KR" sz="1600" b="0" dirty="0" smtClean="0">
                    <a:latin typeface="Cambria Math" panose="02040503050406030204" pitchFamily="18" charset="0"/>
                  </a:rPr>
                  <a:t>: # of UE</a:t>
                </a:r>
              </a:p>
              <a:p>
                <a14:m>
                  <m:oMath xmlns:m="http://schemas.openxmlformats.org/officeDocument/2006/math">
                    <m:r>
                      <a:rPr lang="en-US" altLang="ko-K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altLang="ko-KR" sz="1600" dirty="0">
                    <a:latin typeface="Cambria Math" panose="02040503050406030204" pitchFamily="18" charset="0"/>
                  </a:rPr>
                  <a:t> : # of </a:t>
                </a:r>
                <a:r>
                  <a:rPr lang="en-US" altLang="ko-KR" sz="1600" dirty="0" smtClean="0">
                    <a:latin typeface="Cambria Math" panose="02040503050406030204" pitchFamily="18" charset="0"/>
                  </a:rPr>
                  <a:t>AP</a:t>
                </a:r>
                <a:endParaRPr lang="en-US" altLang="ko-KR" sz="1600" b="0" i="1" dirty="0" smtClean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ko-K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altLang="ko-KR" sz="1600" dirty="0">
                    <a:latin typeface="Cambria Math" panose="02040503050406030204" pitchFamily="18" charset="0"/>
                  </a:rPr>
                  <a:t> : # of </a:t>
                </a:r>
                <a:r>
                  <a:rPr lang="en-US" altLang="ko-KR" sz="1600" dirty="0" smtClean="0">
                    <a:latin typeface="Cambria Math" panose="02040503050406030204" pitchFamily="18" charset="0"/>
                  </a:rPr>
                  <a:t>mode</a:t>
                </a:r>
                <a:endParaRPr lang="en-US" altLang="ko-KR" sz="1600" b="0" i="1" dirty="0" smtClean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ko-K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altLang="ko-KR" sz="1600" dirty="0">
                    <a:latin typeface="Cambria Math" panose="02040503050406030204" pitchFamily="18" charset="0"/>
                  </a:rPr>
                  <a:t> : # of </a:t>
                </a:r>
                <a:r>
                  <a:rPr lang="en-US" altLang="ko-KR" sz="1600" dirty="0" smtClean="0">
                    <a:latin typeface="Cambria Math" panose="02040503050406030204" pitchFamily="18" charset="0"/>
                  </a:rPr>
                  <a:t>bitrate level</a:t>
                </a:r>
                <a:endParaRPr lang="en-US" altLang="ko-KR" sz="1600" b="0" dirty="0" smtClean="0"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737951" y="1120598"/>
                <a:ext cx="1871923" cy="1077218"/>
              </a:xfrm>
              <a:prstGeom prst="rect">
                <a:avLst/>
              </a:prstGeom>
              <a:blipFill>
                <a:blip r:embed="rId7"/>
                <a:stretch>
                  <a:fillRect t="-1676" r="-324" b="-5028"/>
                </a:stretch>
              </a:blipFill>
              <a:ln>
                <a:solidFill>
                  <a:schemeClr val="bg2"/>
                </a:solidFill>
              </a:ln>
              <a:extLst/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직사각형 29"/>
          <p:cNvSpPr/>
          <p:nvPr/>
        </p:nvSpPr>
        <p:spPr>
          <a:xfrm>
            <a:off x="2799513" y="5333726"/>
            <a:ext cx="360688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# of State &lt;&lt; </a:t>
            </a:r>
            <a:r>
              <a:rPr lang="en-US" altLang="ko-KR" b="1" dirty="0" smtClean="0">
                <a:solidFill>
                  <a:srgbClr val="FF0000"/>
                </a:solidFill>
              </a:rPr>
              <a:t># of Action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5148064" y="2564904"/>
            <a:ext cx="1069669" cy="2160240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ko-KR" altLang="en-US" sz="1200" i="1" smtClean="0">
              <a:solidFill>
                <a:srgbClr val="FF0000"/>
              </a:solidFill>
              <a:latin typeface="Cambria Math" panose="02040503050406030204" pitchFamily="18" charset="0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3126792" y="5921826"/>
            <a:ext cx="2952328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50" dirty="0" smtClean="0"/>
              <a:t>&lt; </a:t>
            </a:r>
            <a:r>
              <a:rPr lang="en-US" altLang="ko-KR" sz="1050" dirty="0" smtClean="0">
                <a:hlinkClick r:id="rId8"/>
              </a:rPr>
              <a:t>https</a:t>
            </a:r>
            <a:r>
              <a:rPr lang="en-US" altLang="ko-KR" sz="1050" dirty="0">
                <a:hlinkClick r:id="rId8"/>
              </a:rPr>
              <a:t>://</a:t>
            </a:r>
            <a:r>
              <a:rPr lang="en-US" altLang="ko-KR" sz="1050" dirty="0" smtClean="0">
                <a:hlinkClick r:id="rId8"/>
              </a:rPr>
              <a:t>ko.wikipedia.org/wiki/</a:t>
            </a:r>
            <a:r>
              <a:rPr lang="ko-KR" altLang="en-US" sz="1050" dirty="0" smtClean="0">
                <a:hlinkClick r:id="rId8"/>
              </a:rPr>
              <a:t>인공</a:t>
            </a:r>
            <a:r>
              <a:rPr lang="en-US" altLang="ko-KR" sz="1050" dirty="0" smtClean="0">
                <a:hlinkClick r:id="rId8"/>
              </a:rPr>
              <a:t>_</a:t>
            </a:r>
            <a:r>
              <a:rPr lang="ko-KR" altLang="en-US" sz="1050" dirty="0" smtClean="0"/>
              <a:t>신경망</a:t>
            </a:r>
            <a:r>
              <a:rPr lang="en-US" altLang="ko-KR" sz="1050" dirty="0" smtClean="0"/>
              <a:t> &gt;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1035741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내용 개체 틀 2"/>
          <p:cNvSpPr txBox="1">
            <a:spLocks/>
          </p:cNvSpPr>
          <p:nvPr/>
        </p:nvSpPr>
        <p:spPr bwMode="auto">
          <a:xfrm>
            <a:off x="468313" y="1052514"/>
            <a:ext cx="8229600" cy="4742877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rtl="0" eaLnBrk="0" fontAlgn="t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80000"/>
              <a:buFont typeface="Wingdings" pitchFamily="2" charset="2"/>
              <a:buChar char="q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t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8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t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Font typeface="굴림" panose="020B0600000101010101" pitchFamily="50" charset="-127"/>
              <a:buChar char="‒"/>
              <a:defRPr kumimoji="1" sz="18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t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80000"/>
              <a:buFont typeface="Wingdings" panose="05000000000000000000" pitchFamily="2" charset="2"/>
              <a:buChar char="ú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t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Font typeface="Wingdings" panose="05000000000000000000" pitchFamily="2" charset="2"/>
              <a:buChar char=" 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0" fontAlgn="t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 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0" fontAlgn="t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 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0" fontAlgn="t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 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0" fontAlgn="t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 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altLang="ko-KR" kern="0" dirty="0" smtClean="0"/>
              <a:t>Q-learning</a:t>
            </a:r>
            <a:endParaRPr lang="en-US" altLang="ko-KR" kern="0" dirty="0" smtClean="0"/>
          </a:p>
          <a:p>
            <a:pPr lvl="2"/>
            <a:endParaRPr lang="en-US" altLang="ko-KR" kern="0" dirty="0" smtClean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Problem</a:t>
            </a:r>
            <a:endParaRPr lang="en-US" altLang="ko-KR" dirty="0"/>
          </a:p>
        </p:txBody>
      </p:sp>
      <p:pic>
        <p:nvPicPr>
          <p:cNvPr id="4" name="Picture 2" descr="s Q s, ì¬ë¼ì´ë = 5&#10;Q s, ê°ë§í = 0&#10;Q s, ì í = 1&#10;0&#10;ì í ì¬ë¼ì´ëê°ë§í&#10; 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951160"/>
            <a:ext cx="6076950" cy="3419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0" y="5921826"/>
            <a:ext cx="914400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50" dirty="0"/>
              <a:t>&lt; </a:t>
            </a:r>
            <a:r>
              <a:rPr lang="ko-KR" altLang="en-US" sz="1050" dirty="0">
                <a:hlinkClick r:id="rId4"/>
              </a:rPr>
              <a:t>https://www.slideshare.net/deview/ai-67608549</a:t>
            </a:r>
            <a:r>
              <a:rPr lang="ko-KR" altLang="en-US" sz="1050" dirty="0"/>
              <a:t> </a:t>
            </a:r>
            <a:r>
              <a:rPr lang="en-US" altLang="ko-KR" sz="1050" dirty="0"/>
              <a:t>&gt;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610770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pres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DADADA"/>
      </a:accent1>
      <a:accent2>
        <a:srgbClr val="676767"/>
      </a:accent2>
      <a:accent3>
        <a:srgbClr val="FFFFFF"/>
      </a:accent3>
      <a:accent4>
        <a:srgbClr val="000000"/>
      </a:accent4>
      <a:accent5>
        <a:srgbClr val="EAEAEA"/>
      </a:accent5>
      <a:accent6>
        <a:srgbClr val="5D5D5D"/>
      </a:accent6>
      <a:hlink>
        <a:srgbClr val="474747"/>
      </a:hlink>
      <a:folHlink>
        <a:srgbClr val="CECECE"/>
      </a:folHlink>
    </a:clrScheme>
    <a:fontScheme name="pres">
      <a:majorFont>
        <a:latin typeface="Arial"/>
        <a:ea typeface="굴림"/>
        <a:cs typeface=""/>
      </a:majorFont>
      <a:minorFont>
        <a:latin typeface="Arial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none">
        <a:spAutoFit/>
      </a:bodyPr>
      <a:lstStyle>
        <a:defPPr>
          <a:defRPr sz="1200" i="1" smtClean="0">
            <a:solidFill>
              <a:srgbClr val="FF0000"/>
            </a:solidFill>
            <a:latin typeface="Cambria Math" panose="02040503050406030204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굴림" pitchFamily="50" charset="-127"/>
          </a:defRPr>
        </a:defPPr>
      </a:lstStyle>
    </a:lnDef>
    <a:txDef>
      <a:spPr bwMode="auto">
        <a:blipFill>
          <a:blip xmlns:r="http://schemas.openxmlformats.org/officeDocument/2006/relationships" r:embed="rId1"/>
          <a:stretch>
            <a:fillRect l="-973" t="-1290" b="-17204"/>
          </a:stretch>
        </a:blipFill>
        <a:ln>
          <a:noFill/>
        </a:ln>
        <a:extLst>
          <a:ext uri="{91240B29-F687-4F45-9708-019B960494DF}">
            <a14:hiddenLine xmlns:a14="http://schemas.microsoft.com/office/drawing/2010/main" w="9525">
              <a:solidFill>
                <a:srgbClr val="000000"/>
              </a:solidFill>
              <a:miter lim="800000"/>
              <a:headEnd/>
              <a:tailEnd/>
            </a14:hiddenLine>
          </a:ext>
        </a:extLst>
      </a:spPr>
      <a:bodyPr/>
      <a:lstStyle>
        <a:defPPr>
          <a:defRPr sz="2000">
            <a:noFill/>
          </a:defRPr>
        </a:defPPr>
      </a:lstStyle>
    </a:txDef>
  </a:objectDefaults>
  <a:extraClrSchemeLst>
    <a:extraClrScheme>
      <a:clrScheme name="pre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s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92762</TotalTime>
  <Words>650</Words>
  <Application>Microsoft Office PowerPoint</Application>
  <PresentationFormat>화면 슬라이드 쇼(4:3)</PresentationFormat>
  <Paragraphs>230</Paragraphs>
  <Slides>14</Slides>
  <Notes>13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0" baseType="lpstr">
      <vt:lpstr>굴림</vt:lpstr>
      <vt:lpstr>맑은 고딕</vt:lpstr>
      <vt:lpstr>Arial</vt:lpstr>
      <vt:lpstr>Cambria Math</vt:lpstr>
      <vt:lpstr>Wingdings</vt:lpstr>
      <vt:lpstr>pres</vt:lpstr>
      <vt:lpstr>Research   Jae Jun Ha  Media Computing and Networking Laboratory POSTECH  2019-05-04</vt:lpstr>
      <vt:lpstr>Contents</vt:lpstr>
      <vt:lpstr>Previous</vt:lpstr>
      <vt:lpstr>Previous</vt:lpstr>
      <vt:lpstr>Previous</vt:lpstr>
      <vt:lpstr>Previous</vt:lpstr>
      <vt:lpstr>Previous</vt:lpstr>
      <vt:lpstr>Problem</vt:lpstr>
      <vt:lpstr>Problem</vt:lpstr>
      <vt:lpstr>Problem</vt:lpstr>
      <vt:lpstr>Problem</vt:lpstr>
      <vt:lpstr>Solution</vt:lpstr>
      <vt:lpstr>Conclusion</vt:lpstr>
      <vt:lpstr>Future Work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메카트로닉스  창의력 경진대회</dc:title>
  <dc:creator>Dooing</dc:creator>
  <cp:lastModifiedBy>하재준</cp:lastModifiedBy>
  <cp:revision>6361</cp:revision>
  <cp:lastPrinted>2018-08-16T16:32:18Z</cp:lastPrinted>
  <dcterms:created xsi:type="dcterms:W3CDTF">2010-07-29T14:05:23Z</dcterms:created>
  <dcterms:modified xsi:type="dcterms:W3CDTF">2019-05-04T00:30:07Z</dcterms:modified>
</cp:coreProperties>
</file>